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1" r:id="rId3"/>
    <p:sldId id="262" r:id="rId4"/>
    <p:sldId id="257" r:id="rId5"/>
    <p:sldId id="258" r:id="rId6"/>
    <p:sldId id="259" r:id="rId7"/>
    <p:sldId id="260"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F34C40-5D1A-E9E2-8DCF-0CB98C454D31}" v="213" dt="2023-05-09T05:21:40.082"/>
    <p1510:client id="{49B6E24E-62D3-BF45-5228-EF1C74EB205D}" v="34" dt="2023-05-11T09:02:19.084"/>
    <p1510:client id="{5EC8129B-3B61-5AE7-3BF4-12C221E5C3B1}" v="103" dt="2023-05-09T04:06:21.379"/>
    <p1510:client id="{6745472A-8C97-4CAD-AD60-D0B53E61D7C1}" v="48" dt="2023-05-09T04:57:52.425"/>
    <p1510:client id="{751178F2-E6C8-EF94-EBE4-3CBDA8991370}" v="74" dt="2023-05-09T04:35:38.110"/>
    <p1510:client id="{B773FF74-03A8-4675-BA90-D4747DD2FAA8}" v="14" dt="2023-05-09T03:46:50.6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5B8A2B6-9639-4D58-9A05-1B1BFF93A7E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643CBE5-AE1E-4632-8301-26705DC8FB88}">
      <dgm:prSet/>
      <dgm:spPr/>
      <dgm:t>
        <a:bodyPr/>
        <a:lstStyle/>
        <a:p>
          <a:r>
            <a:rPr lang="en-US"/>
            <a:t>The objective of this project is to apply the K-Nearest Neighbors (KNN) algorithm to classify confidential data provided by a company, while ensuring the data is not compromised.</a:t>
          </a:r>
        </a:p>
      </dgm:t>
    </dgm:pt>
    <dgm:pt modelId="{B7CF60E3-D5CD-4689-A648-C27601B157D6}" type="parTrans" cxnId="{CE28671F-D208-478F-8183-F46EF517BDC7}">
      <dgm:prSet/>
      <dgm:spPr/>
      <dgm:t>
        <a:bodyPr/>
        <a:lstStyle/>
        <a:p>
          <a:endParaRPr lang="en-US"/>
        </a:p>
      </dgm:t>
    </dgm:pt>
    <dgm:pt modelId="{9A929125-6BE9-4801-91C3-F329B64AFE19}" type="sibTrans" cxnId="{CE28671F-D208-478F-8183-F46EF517BDC7}">
      <dgm:prSet/>
      <dgm:spPr/>
      <dgm:t>
        <a:bodyPr/>
        <a:lstStyle/>
        <a:p>
          <a:endParaRPr lang="en-US"/>
        </a:p>
      </dgm:t>
    </dgm:pt>
    <dgm:pt modelId="{E8A26588-6F68-43AE-874E-75F4D329C3CE}">
      <dgm:prSet/>
      <dgm:spPr/>
      <dgm:t>
        <a:bodyPr/>
        <a:lstStyle/>
        <a:p>
          <a:r>
            <a:rPr lang="en-US"/>
            <a:t>The proposed project aims to create a secure classification system for confidential data in companies using the KNN-based classification technique. The primary goal of the project is to ensure the safety of confidential data while maintaining data privacy. The need for the project arises from the rising concerns regarding data privacy and security in various industries, especially in companies that deal with sensitive information. KNN is a widely used machine learning technique for data classification, and its application in secure data classification can greatly improve data privacy and security.</a:t>
          </a:r>
        </a:p>
      </dgm:t>
    </dgm:pt>
    <dgm:pt modelId="{D317ED65-27AF-4B02-BB50-FD6FD3121D9B}" type="parTrans" cxnId="{E010B5C0-3DB1-4A7E-83BB-55C2E876A6F3}">
      <dgm:prSet/>
      <dgm:spPr/>
      <dgm:t>
        <a:bodyPr/>
        <a:lstStyle/>
        <a:p>
          <a:endParaRPr lang="en-US"/>
        </a:p>
      </dgm:t>
    </dgm:pt>
    <dgm:pt modelId="{BA5A6C45-44E7-4F27-BA51-CAADE23599A5}" type="sibTrans" cxnId="{E010B5C0-3DB1-4A7E-83BB-55C2E876A6F3}">
      <dgm:prSet/>
      <dgm:spPr/>
      <dgm:t>
        <a:bodyPr/>
        <a:lstStyle/>
        <a:p>
          <a:endParaRPr lang="en-US"/>
        </a:p>
      </dgm:t>
    </dgm:pt>
    <dgm:pt modelId="{DCBD1C0B-97FA-44AA-976E-D0C3BFE230E6}" type="pres">
      <dgm:prSet presAssocID="{F5B8A2B6-9639-4D58-9A05-1B1BFF93A7EF}" presName="hierChild1" presStyleCnt="0">
        <dgm:presLayoutVars>
          <dgm:chPref val="1"/>
          <dgm:dir/>
          <dgm:animOne val="branch"/>
          <dgm:animLvl val="lvl"/>
          <dgm:resizeHandles/>
        </dgm:presLayoutVars>
      </dgm:prSet>
      <dgm:spPr/>
    </dgm:pt>
    <dgm:pt modelId="{7ADD7FC6-9982-434E-B8B1-222A69485FF9}" type="pres">
      <dgm:prSet presAssocID="{F643CBE5-AE1E-4632-8301-26705DC8FB88}" presName="hierRoot1" presStyleCnt="0"/>
      <dgm:spPr/>
    </dgm:pt>
    <dgm:pt modelId="{4423A57A-E89E-460A-B0FC-CE9A3BF5FB79}" type="pres">
      <dgm:prSet presAssocID="{F643CBE5-AE1E-4632-8301-26705DC8FB88}" presName="composite" presStyleCnt="0"/>
      <dgm:spPr/>
    </dgm:pt>
    <dgm:pt modelId="{873BD01E-4A4A-46A8-BF4A-C1F3754049CB}" type="pres">
      <dgm:prSet presAssocID="{F643CBE5-AE1E-4632-8301-26705DC8FB88}" presName="background" presStyleLbl="node0" presStyleIdx="0" presStyleCnt="2"/>
      <dgm:spPr/>
    </dgm:pt>
    <dgm:pt modelId="{0BCCDB15-6873-49D5-B46B-D62FDDF177E3}" type="pres">
      <dgm:prSet presAssocID="{F643CBE5-AE1E-4632-8301-26705DC8FB88}" presName="text" presStyleLbl="fgAcc0" presStyleIdx="0" presStyleCnt="2">
        <dgm:presLayoutVars>
          <dgm:chPref val="3"/>
        </dgm:presLayoutVars>
      </dgm:prSet>
      <dgm:spPr/>
    </dgm:pt>
    <dgm:pt modelId="{993F5EDD-D672-4C08-8593-403878EF9449}" type="pres">
      <dgm:prSet presAssocID="{F643CBE5-AE1E-4632-8301-26705DC8FB88}" presName="hierChild2" presStyleCnt="0"/>
      <dgm:spPr/>
    </dgm:pt>
    <dgm:pt modelId="{95E0A7C7-EFC4-4C35-A6F1-662141159E27}" type="pres">
      <dgm:prSet presAssocID="{E8A26588-6F68-43AE-874E-75F4D329C3CE}" presName="hierRoot1" presStyleCnt="0"/>
      <dgm:spPr/>
    </dgm:pt>
    <dgm:pt modelId="{3EA68822-E2E9-4963-A30D-553BDEAC77D1}" type="pres">
      <dgm:prSet presAssocID="{E8A26588-6F68-43AE-874E-75F4D329C3CE}" presName="composite" presStyleCnt="0"/>
      <dgm:spPr/>
    </dgm:pt>
    <dgm:pt modelId="{B41D3BEB-16CF-4C41-AEC9-D7BEBC48979E}" type="pres">
      <dgm:prSet presAssocID="{E8A26588-6F68-43AE-874E-75F4D329C3CE}" presName="background" presStyleLbl="node0" presStyleIdx="1" presStyleCnt="2"/>
      <dgm:spPr/>
    </dgm:pt>
    <dgm:pt modelId="{ECB5882E-2C62-4EF8-B542-B3CE3E771EF8}" type="pres">
      <dgm:prSet presAssocID="{E8A26588-6F68-43AE-874E-75F4D329C3CE}" presName="text" presStyleLbl="fgAcc0" presStyleIdx="1" presStyleCnt="2">
        <dgm:presLayoutVars>
          <dgm:chPref val="3"/>
        </dgm:presLayoutVars>
      </dgm:prSet>
      <dgm:spPr/>
    </dgm:pt>
    <dgm:pt modelId="{B2F9A1A2-1FC1-4E65-A86C-9CDE4253951E}" type="pres">
      <dgm:prSet presAssocID="{E8A26588-6F68-43AE-874E-75F4D329C3CE}" presName="hierChild2" presStyleCnt="0"/>
      <dgm:spPr/>
    </dgm:pt>
  </dgm:ptLst>
  <dgm:cxnLst>
    <dgm:cxn modelId="{CE28671F-D208-478F-8183-F46EF517BDC7}" srcId="{F5B8A2B6-9639-4D58-9A05-1B1BFF93A7EF}" destId="{F643CBE5-AE1E-4632-8301-26705DC8FB88}" srcOrd="0" destOrd="0" parTransId="{B7CF60E3-D5CD-4689-A648-C27601B157D6}" sibTransId="{9A929125-6BE9-4801-91C3-F329B64AFE19}"/>
    <dgm:cxn modelId="{19AE8736-A873-496B-ACF6-AF030184D48C}" type="presOf" srcId="{E8A26588-6F68-43AE-874E-75F4D329C3CE}" destId="{ECB5882E-2C62-4EF8-B542-B3CE3E771EF8}" srcOrd="0" destOrd="0" presId="urn:microsoft.com/office/officeart/2005/8/layout/hierarchy1"/>
    <dgm:cxn modelId="{772896AB-4C83-4B4F-BC04-12F1AD8A8B5F}" type="presOf" srcId="{F643CBE5-AE1E-4632-8301-26705DC8FB88}" destId="{0BCCDB15-6873-49D5-B46B-D62FDDF177E3}" srcOrd="0" destOrd="0" presId="urn:microsoft.com/office/officeart/2005/8/layout/hierarchy1"/>
    <dgm:cxn modelId="{E010B5C0-3DB1-4A7E-83BB-55C2E876A6F3}" srcId="{F5B8A2B6-9639-4D58-9A05-1B1BFF93A7EF}" destId="{E8A26588-6F68-43AE-874E-75F4D329C3CE}" srcOrd="1" destOrd="0" parTransId="{D317ED65-27AF-4B02-BB50-FD6FD3121D9B}" sibTransId="{BA5A6C45-44E7-4F27-BA51-CAADE23599A5}"/>
    <dgm:cxn modelId="{9E5B35E2-4590-4B4F-9EB7-09360EFFB806}" type="presOf" srcId="{F5B8A2B6-9639-4D58-9A05-1B1BFF93A7EF}" destId="{DCBD1C0B-97FA-44AA-976E-D0C3BFE230E6}" srcOrd="0" destOrd="0" presId="urn:microsoft.com/office/officeart/2005/8/layout/hierarchy1"/>
    <dgm:cxn modelId="{8B75ADED-7ED3-4567-999B-F829CBC82D05}" type="presParOf" srcId="{DCBD1C0B-97FA-44AA-976E-D0C3BFE230E6}" destId="{7ADD7FC6-9982-434E-B8B1-222A69485FF9}" srcOrd="0" destOrd="0" presId="urn:microsoft.com/office/officeart/2005/8/layout/hierarchy1"/>
    <dgm:cxn modelId="{07667ECB-753A-4CAC-88E7-B5C4D96CA358}" type="presParOf" srcId="{7ADD7FC6-9982-434E-B8B1-222A69485FF9}" destId="{4423A57A-E89E-460A-B0FC-CE9A3BF5FB79}" srcOrd="0" destOrd="0" presId="urn:microsoft.com/office/officeart/2005/8/layout/hierarchy1"/>
    <dgm:cxn modelId="{3DC9E633-774A-42E4-A5B4-B0ED90BB13E1}" type="presParOf" srcId="{4423A57A-E89E-460A-B0FC-CE9A3BF5FB79}" destId="{873BD01E-4A4A-46A8-BF4A-C1F3754049CB}" srcOrd="0" destOrd="0" presId="urn:microsoft.com/office/officeart/2005/8/layout/hierarchy1"/>
    <dgm:cxn modelId="{296DE911-3493-49A6-AC20-3F1ACD12E144}" type="presParOf" srcId="{4423A57A-E89E-460A-B0FC-CE9A3BF5FB79}" destId="{0BCCDB15-6873-49D5-B46B-D62FDDF177E3}" srcOrd="1" destOrd="0" presId="urn:microsoft.com/office/officeart/2005/8/layout/hierarchy1"/>
    <dgm:cxn modelId="{13F8475C-9B2A-444A-8907-8E156087B755}" type="presParOf" srcId="{7ADD7FC6-9982-434E-B8B1-222A69485FF9}" destId="{993F5EDD-D672-4C08-8593-403878EF9449}" srcOrd="1" destOrd="0" presId="urn:microsoft.com/office/officeart/2005/8/layout/hierarchy1"/>
    <dgm:cxn modelId="{FD209756-F39F-41CB-ADA6-086150E7ADC7}" type="presParOf" srcId="{DCBD1C0B-97FA-44AA-976E-D0C3BFE230E6}" destId="{95E0A7C7-EFC4-4C35-A6F1-662141159E27}" srcOrd="1" destOrd="0" presId="urn:microsoft.com/office/officeart/2005/8/layout/hierarchy1"/>
    <dgm:cxn modelId="{290FDCC8-3104-46CE-8C1F-50500A870C37}" type="presParOf" srcId="{95E0A7C7-EFC4-4C35-A6F1-662141159E27}" destId="{3EA68822-E2E9-4963-A30D-553BDEAC77D1}" srcOrd="0" destOrd="0" presId="urn:microsoft.com/office/officeart/2005/8/layout/hierarchy1"/>
    <dgm:cxn modelId="{10F4BDA0-BD72-436D-8B1D-E2AA7D64BE6C}" type="presParOf" srcId="{3EA68822-E2E9-4963-A30D-553BDEAC77D1}" destId="{B41D3BEB-16CF-4C41-AEC9-D7BEBC48979E}" srcOrd="0" destOrd="0" presId="urn:microsoft.com/office/officeart/2005/8/layout/hierarchy1"/>
    <dgm:cxn modelId="{3D38E46B-E1C2-42F3-9FDA-E2BD274DC5DC}" type="presParOf" srcId="{3EA68822-E2E9-4963-A30D-553BDEAC77D1}" destId="{ECB5882E-2C62-4EF8-B542-B3CE3E771EF8}" srcOrd="1" destOrd="0" presId="urn:microsoft.com/office/officeart/2005/8/layout/hierarchy1"/>
    <dgm:cxn modelId="{D53EDF24-D0DF-4BC8-AF96-BF858DB6DEB9}" type="presParOf" srcId="{95E0A7C7-EFC4-4C35-A6F1-662141159E27}" destId="{B2F9A1A2-1FC1-4E65-A86C-9CDE4253951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ED3876-2E6A-4BEC-871D-AA394475943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B58F6AE-30D5-4D67-A1A9-C002887DAD8D}">
      <dgm:prSet/>
      <dgm:spPr/>
      <dgm:t>
        <a:bodyPr/>
        <a:lstStyle/>
        <a:p>
          <a:pPr rtl="0"/>
          <a:r>
            <a:rPr lang="en-US"/>
            <a:t>The project will involve collecting and pre-processing confidential data, implementing the KNN algorithm, and evaluating the performance of the model.</a:t>
          </a:r>
          <a:r>
            <a:rPr lang="en-US">
              <a:latin typeface="Calibri Light" panose="020F0302020204030204"/>
            </a:rPr>
            <a:t> </a:t>
          </a:r>
          <a:r>
            <a:rPr lang="en-US"/>
            <a:t>These techniques include privacy-preserving KNN classification, secure KNN computation, and KNN classification of encrypted data.</a:t>
          </a:r>
        </a:p>
      </dgm:t>
    </dgm:pt>
    <dgm:pt modelId="{C7FBD5B1-11C8-4AB9-868A-5C3EFA37CF4B}" type="parTrans" cxnId="{AE395C5A-996C-42BB-92B7-C3F91971C420}">
      <dgm:prSet/>
      <dgm:spPr/>
      <dgm:t>
        <a:bodyPr/>
        <a:lstStyle/>
        <a:p>
          <a:endParaRPr lang="en-US"/>
        </a:p>
      </dgm:t>
    </dgm:pt>
    <dgm:pt modelId="{65E0248C-AE66-49D4-B4AC-B94C079E077D}" type="sibTrans" cxnId="{AE395C5A-996C-42BB-92B7-C3F91971C420}">
      <dgm:prSet/>
      <dgm:spPr/>
      <dgm:t>
        <a:bodyPr/>
        <a:lstStyle/>
        <a:p>
          <a:endParaRPr lang="en-US"/>
        </a:p>
      </dgm:t>
    </dgm:pt>
    <dgm:pt modelId="{E4696878-1291-4058-A086-50F6BF8F4715}">
      <dgm:prSet/>
      <dgm:spPr/>
      <dgm:t>
        <a:bodyPr/>
        <a:lstStyle/>
        <a:p>
          <a:r>
            <a:rPr lang="en-US"/>
            <a:t>There are already projects that have tried to solve the problem of secure data classification. However, these designs have some disadvantages, such as B. limited scalability and low classification accuracy. Our proposed project aims to address these issues and provide a more efficient and accurate system for safely classifying data.</a:t>
          </a:r>
        </a:p>
      </dgm:t>
    </dgm:pt>
    <dgm:pt modelId="{6696EE2B-7042-44A5-BAF5-7DF4AB12D6AF}" type="parTrans" cxnId="{A8269C7C-6494-4F9B-9807-C622E4492757}">
      <dgm:prSet/>
      <dgm:spPr/>
      <dgm:t>
        <a:bodyPr/>
        <a:lstStyle/>
        <a:p>
          <a:endParaRPr lang="en-US"/>
        </a:p>
      </dgm:t>
    </dgm:pt>
    <dgm:pt modelId="{86837B5D-B06C-42FE-9DCD-E03CDB8EC88D}" type="sibTrans" cxnId="{A8269C7C-6494-4F9B-9807-C622E4492757}">
      <dgm:prSet/>
      <dgm:spPr/>
      <dgm:t>
        <a:bodyPr/>
        <a:lstStyle/>
        <a:p>
          <a:endParaRPr lang="en-US"/>
        </a:p>
      </dgm:t>
    </dgm:pt>
    <dgm:pt modelId="{EB83AD8A-DFF5-47ED-91B0-3846362090D3}">
      <dgm:prSet/>
      <dgm:spPr/>
      <dgm:t>
        <a:bodyPr/>
        <a:lstStyle/>
        <a:p>
          <a:r>
            <a:rPr lang="en-US"/>
            <a:t>The implementation of the proposed KNN-based classification system can significantly benefit society by improving data privacy and security across different industries, especially for companies that handle sensitive information. The system can aid in preventing data breaches and protecting individuals' personal data, ultimately leading to increased trust and confidence in these companies.</a:t>
          </a:r>
        </a:p>
      </dgm:t>
    </dgm:pt>
    <dgm:pt modelId="{19A5CA19-6B11-49E3-9706-51AF3FC83161}" type="parTrans" cxnId="{261A4B4B-CB57-494C-9755-17F5D3C482EA}">
      <dgm:prSet/>
      <dgm:spPr/>
      <dgm:t>
        <a:bodyPr/>
        <a:lstStyle/>
        <a:p>
          <a:endParaRPr lang="en-US"/>
        </a:p>
      </dgm:t>
    </dgm:pt>
    <dgm:pt modelId="{57ACEE59-2F23-4F5A-AAC1-C4061FC41DAB}" type="sibTrans" cxnId="{261A4B4B-CB57-494C-9755-17F5D3C482EA}">
      <dgm:prSet/>
      <dgm:spPr/>
      <dgm:t>
        <a:bodyPr/>
        <a:lstStyle/>
        <a:p>
          <a:endParaRPr lang="en-US"/>
        </a:p>
      </dgm:t>
    </dgm:pt>
    <dgm:pt modelId="{D34F5E47-7A76-4F62-B358-7FEDE7820A9D}">
      <dgm:prSet/>
      <dgm:spPr/>
      <dgm:t>
        <a:bodyPr/>
        <a:lstStyle/>
        <a:p>
          <a:r>
            <a:rPr lang="en-US"/>
            <a:t>The suggested system has the potential to enhance data privacy and security for businesses that handle sensitive information. By creating a KNN-based classification system that prioritizes data privacy and security, the risk of data breaches can be significantly reduced, safeguarding the personal information of individuals. Furthermore, the system's scalability and precision can enhance the effectiveness of data classification processes for these companies.</a:t>
          </a:r>
        </a:p>
      </dgm:t>
    </dgm:pt>
    <dgm:pt modelId="{3EA5FF12-1B13-4828-A450-0A64C2758BF9}" type="parTrans" cxnId="{807AFEC2-8B21-48AC-BED0-5541D07A27E3}">
      <dgm:prSet/>
      <dgm:spPr/>
      <dgm:t>
        <a:bodyPr/>
        <a:lstStyle/>
        <a:p>
          <a:endParaRPr lang="en-US"/>
        </a:p>
      </dgm:t>
    </dgm:pt>
    <dgm:pt modelId="{C34251C0-AAC9-4581-A91A-4B9388EF1453}" type="sibTrans" cxnId="{807AFEC2-8B21-48AC-BED0-5541D07A27E3}">
      <dgm:prSet/>
      <dgm:spPr/>
      <dgm:t>
        <a:bodyPr/>
        <a:lstStyle/>
        <a:p>
          <a:endParaRPr lang="en-US"/>
        </a:p>
      </dgm:t>
    </dgm:pt>
    <dgm:pt modelId="{7907C51F-B7AF-4B95-98ED-DEB43ACF7CBB}" type="pres">
      <dgm:prSet presAssocID="{A3ED3876-2E6A-4BEC-871D-AA3944759430}" presName="root" presStyleCnt="0">
        <dgm:presLayoutVars>
          <dgm:dir/>
          <dgm:resizeHandles val="exact"/>
        </dgm:presLayoutVars>
      </dgm:prSet>
      <dgm:spPr/>
    </dgm:pt>
    <dgm:pt modelId="{10ADD27A-7502-4C5A-8883-D5AE7B8924AA}" type="pres">
      <dgm:prSet presAssocID="{A3ED3876-2E6A-4BEC-871D-AA3944759430}" presName="container" presStyleCnt="0">
        <dgm:presLayoutVars>
          <dgm:dir/>
          <dgm:resizeHandles val="exact"/>
        </dgm:presLayoutVars>
      </dgm:prSet>
      <dgm:spPr/>
    </dgm:pt>
    <dgm:pt modelId="{2BB97C7A-48B1-4920-A5A0-15EF2F116738}" type="pres">
      <dgm:prSet presAssocID="{4B58F6AE-30D5-4D67-A1A9-C002887DAD8D}" presName="compNode" presStyleCnt="0"/>
      <dgm:spPr/>
    </dgm:pt>
    <dgm:pt modelId="{738D35CF-1123-4B53-9247-3284274F54AF}" type="pres">
      <dgm:prSet presAssocID="{4B58F6AE-30D5-4D67-A1A9-C002887DAD8D}" presName="iconBgRect" presStyleLbl="bgShp" presStyleIdx="0" presStyleCnt="4"/>
      <dgm:spPr/>
    </dgm:pt>
    <dgm:pt modelId="{3EF0E407-A3BC-42B3-98A1-0E96708AC020}" type="pres">
      <dgm:prSet presAssocID="{4B58F6AE-30D5-4D67-A1A9-C002887DAD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97600D60-98EE-4C04-951F-60F0FED7D43C}" type="pres">
      <dgm:prSet presAssocID="{4B58F6AE-30D5-4D67-A1A9-C002887DAD8D}" presName="spaceRect" presStyleCnt="0"/>
      <dgm:spPr/>
    </dgm:pt>
    <dgm:pt modelId="{506E1263-C815-4316-9B3F-F1968C3BD83C}" type="pres">
      <dgm:prSet presAssocID="{4B58F6AE-30D5-4D67-A1A9-C002887DAD8D}" presName="textRect" presStyleLbl="revTx" presStyleIdx="0" presStyleCnt="4">
        <dgm:presLayoutVars>
          <dgm:chMax val="1"/>
          <dgm:chPref val="1"/>
        </dgm:presLayoutVars>
      </dgm:prSet>
      <dgm:spPr/>
    </dgm:pt>
    <dgm:pt modelId="{C6AA1373-E95B-4F16-AC38-D053641D5FFA}" type="pres">
      <dgm:prSet presAssocID="{65E0248C-AE66-49D4-B4AC-B94C079E077D}" presName="sibTrans" presStyleLbl="sibTrans2D1" presStyleIdx="0" presStyleCnt="0"/>
      <dgm:spPr/>
    </dgm:pt>
    <dgm:pt modelId="{DD578516-398C-41F8-8C1F-97EBE9588A6A}" type="pres">
      <dgm:prSet presAssocID="{E4696878-1291-4058-A086-50F6BF8F4715}" presName="compNode" presStyleCnt="0"/>
      <dgm:spPr/>
    </dgm:pt>
    <dgm:pt modelId="{B28DDE70-ADD0-4F7A-A53A-5EBDFD643EDD}" type="pres">
      <dgm:prSet presAssocID="{E4696878-1291-4058-A086-50F6BF8F4715}" presName="iconBgRect" presStyleLbl="bgShp" presStyleIdx="1" presStyleCnt="4"/>
      <dgm:spPr/>
    </dgm:pt>
    <dgm:pt modelId="{A4975230-C196-4C38-9767-46292110F691}" type="pres">
      <dgm:prSet presAssocID="{E4696878-1291-4058-A086-50F6BF8F47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518F8C30-1ACB-4056-B37B-DD54D91F2060}" type="pres">
      <dgm:prSet presAssocID="{E4696878-1291-4058-A086-50F6BF8F4715}" presName="spaceRect" presStyleCnt="0"/>
      <dgm:spPr/>
    </dgm:pt>
    <dgm:pt modelId="{4DE67CC8-ED0D-4891-9D9F-E02FABF92011}" type="pres">
      <dgm:prSet presAssocID="{E4696878-1291-4058-A086-50F6BF8F4715}" presName="textRect" presStyleLbl="revTx" presStyleIdx="1" presStyleCnt="4">
        <dgm:presLayoutVars>
          <dgm:chMax val="1"/>
          <dgm:chPref val="1"/>
        </dgm:presLayoutVars>
      </dgm:prSet>
      <dgm:spPr/>
    </dgm:pt>
    <dgm:pt modelId="{1882DD36-A2A8-4B6C-A39C-933487208A84}" type="pres">
      <dgm:prSet presAssocID="{86837B5D-B06C-42FE-9DCD-E03CDB8EC88D}" presName="sibTrans" presStyleLbl="sibTrans2D1" presStyleIdx="0" presStyleCnt="0"/>
      <dgm:spPr/>
    </dgm:pt>
    <dgm:pt modelId="{DCB50F0A-9914-44EB-9F29-6A1CF3E48A45}" type="pres">
      <dgm:prSet presAssocID="{EB83AD8A-DFF5-47ED-91B0-3846362090D3}" presName="compNode" presStyleCnt="0"/>
      <dgm:spPr/>
    </dgm:pt>
    <dgm:pt modelId="{79F88D27-3C11-45F4-A045-6DF81ED7692F}" type="pres">
      <dgm:prSet presAssocID="{EB83AD8A-DFF5-47ED-91B0-3846362090D3}" presName="iconBgRect" presStyleLbl="bgShp" presStyleIdx="2" presStyleCnt="4"/>
      <dgm:spPr/>
    </dgm:pt>
    <dgm:pt modelId="{72780C21-4C0D-4716-AAF6-3DB3A8282C89}" type="pres">
      <dgm:prSet presAssocID="{EB83AD8A-DFF5-47ED-91B0-3846362090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A75508BE-0981-4907-BE11-A1BD5E00D56D}" type="pres">
      <dgm:prSet presAssocID="{EB83AD8A-DFF5-47ED-91B0-3846362090D3}" presName="spaceRect" presStyleCnt="0"/>
      <dgm:spPr/>
    </dgm:pt>
    <dgm:pt modelId="{D2939046-5D64-43A3-B075-027AB23D420E}" type="pres">
      <dgm:prSet presAssocID="{EB83AD8A-DFF5-47ED-91B0-3846362090D3}" presName="textRect" presStyleLbl="revTx" presStyleIdx="2" presStyleCnt="4">
        <dgm:presLayoutVars>
          <dgm:chMax val="1"/>
          <dgm:chPref val="1"/>
        </dgm:presLayoutVars>
      </dgm:prSet>
      <dgm:spPr/>
    </dgm:pt>
    <dgm:pt modelId="{31C4F1D9-C4DF-4423-AA63-A20C2147BCD3}" type="pres">
      <dgm:prSet presAssocID="{57ACEE59-2F23-4F5A-AAC1-C4061FC41DAB}" presName="sibTrans" presStyleLbl="sibTrans2D1" presStyleIdx="0" presStyleCnt="0"/>
      <dgm:spPr/>
    </dgm:pt>
    <dgm:pt modelId="{E4832C54-12AE-44C5-B2A8-CABF46AB6FF1}" type="pres">
      <dgm:prSet presAssocID="{D34F5E47-7A76-4F62-B358-7FEDE7820A9D}" presName="compNode" presStyleCnt="0"/>
      <dgm:spPr/>
    </dgm:pt>
    <dgm:pt modelId="{19647E6C-7D0D-42C5-8B5F-E0B14D94C8D0}" type="pres">
      <dgm:prSet presAssocID="{D34F5E47-7A76-4F62-B358-7FEDE7820A9D}" presName="iconBgRect" presStyleLbl="bgShp" presStyleIdx="3" presStyleCnt="4"/>
      <dgm:spPr/>
    </dgm:pt>
    <dgm:pt modelId="{0524F791-EB9B-450E-9513-9AC82E455F76}" type="pres">
      <dgm:prSet presAssocID="{D34F5E47-7A76-4F62-B358-7FEDE7820A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A8A8E87B-5F56-4B4A-87B5-361469D5F1B3}" type="pres">
      <dgm:prSet presAssocID="{D34F5E47-7A76-4F62-B358-7FEDE7820A9D}" presName="spaceRect" presStyleCnt="0"/>
      <dgm:spPr/>
    </dgm:pt>
    <dgm:pt modelId="{5C43DBA1-F953-4393-83BC-85E9B3B556A9}" type="pres">
      <dgm:prSet presAssocID="{D34F5E47-7A76-4F62-B358-7FEDE7820A9D}" presName="textRect" presStyleLbl="revTx" presStyleIdx="3" presStyleCnt="4">
        <dgm:presLayoutVars>
          <dgm:chMax val="1"/>
          <dgm:chPref val="1"/>
        </dgm:presLayoutVars>
      </dgm:prSet>
      <dgm:spPr/>
    </dgm:pt>
  </dgm:ptLst>
  <dgm:cxnLst>
    <dgm:cxn modelId="{C0DB4A0A-CC74-45C8-AAC1-1BFB31756A13}" type="presOf" srcId="{65E0248C-AE66-49D4-B4AC-B94C079E077D}" destId="{C6AA1373-E95B-4F16-AC38-D053641D5FFA}" srcOrd="0" destOrd="0" presId="urn:microsoft.com/office/officeart/2018/2/layout/IconCircleList"/>
    <dgm:cxn modelId="{002D830E-DED9-47AF-97DE-9C172C7B4CC1}" type="presOf" srcId="{EB83AD8A-DFF5-47ED-91B0-3846362090D3}" destId="{D2939046-5D64-43A3-B075-027AB23D420E}" srcOrd="0" destOrd="0" presId="urn:microsoft.com/office/officeart/2018/2/layout/IconCircleList"/>
    <dgm:cxn modelId="{3913810F-112E-4050-8F38-770DB6F43B6B}" type="presOf" srcId="{A3ED3876-2E6A-4BEC-871D-AA3944759430}" destId="{7907C51F-B7AF-4B95-98ED-DEB43ACF7CBB}" srcOrd="0" destOrd="0" presId="urn:microsoft.com/office/officeart/2018/2/layout/IconCircleList"/>
    <dgm:cxn modelId="{2EF5631D-A4D9-433E-A60C-35BBEBCB74B5}" type="presOf" srcId="{57ACEE59-2F23-4F5A-AAC1-C4061FC41DAB}" destId="{31C4F1D9-C4DF-4423-AA63-A20C2147BCD3}" srcOrd="0" destOrd="0" presId="urn:microsoft.com/office/officeart/2018/2/layout/IconCircleList"/>
    <dgm:cxn modelId="{261A4B4B-CB57-494C-9755-17F5D3C482EA}" srcId="{A3ED3876-2E6A-4BEC-871D-AA3944759430}" destId="{EB83AD8A-DFF5-47ED-91B0-3846362090D3}" srcOrd="2" destOrd="0" parTransId="{19A5CA19-6B11-49E3-9706-51AF3FC83161}" sibTransId="{57ACEE59-2F23-4F5A-AAC1-C4061FC41DAB}"/>
    <dgm:cxn modelId="{AE395C5A-996C-42BB-92B7-C3F91971C420}" srcId="{A3ED3876-2E6A-4BEC-871D-AA3944759430}" destId="{4B58F6AE-30D5-4D67-A1A9-C002887DAD8D}" srcOrd="0" destOrd="0" parTransId="{C7FBD5B1-11C8-4AB9-868A-5C3EFA37CF4B}" sibTransId="{65E0248C-AE66-49D4-B4AC-B94C079E077D}"/>
    <dgm:cxn modelId="{A8269C7C-6494-4F9B-9807-C622E4492757}" srcId="{A3ED3876-2E6A-4BEC-871D-AA3944759430}" destId="{E4696878-1291-4058-A086-50F6BF8F4715}" srcOrd="1" destOrd="0" parTransId="{6696EE2B-7042-44A5-BAF5-7DF4AB12D6AF}" sibTransId="{86837B5D-B06C-42FE-9DCD-E03CDB8EC88D}"/>
    <dgm:cxn modelId="{9AC9328C-7927-4E2C-A45C-31A51320CAA4}" type="presOf" srcId="{4B58F6AE-30D5-4D67-A1A9-C002887DAD8D}" destId="{506E1263-C815-4316-9B3F-F1968C3BD83C}" srcOrd="0" destOrd="0" presId="urn:microsoft.com/office/officeart/2018/2/layout/IconCircleList"/>
    <dgm:cxn modelId="{189C74B6-BC9C-4D8D-9A58-61147CF00629}" type="presOf" srcId="{E4696878-1291-4058-A086-50F6BF8F4715}" destId="{4DE67CC8-ED0D-4891-9D9F-E02FABF92011}" srcOrd="0" destOrd="0" presId="urn:microsoft.com/office/officeart/2018/2/layout/IconCircleList"/>
    <dgm:cxn modelId="{807AFEC2-8B21-48AC-BED0-5541D07A27E3}" srcId="{A3ED3876-2E6A-4BEC-871D-AA3944759430}" destId="{D34F5E47-7A76-4F62-B358-7FEDE7820A9D}" srcOrd="3" destOrd="0" parTransId="{3EA5FF12-1B13-4828-A450-0A64C2758BF9}" sibTransId="{C34251C0-AAC9-4581-A91A-4B9388EF1453}"/>
    <dgm:cxn modelId="{80A101D0-ECC9-4879-84BA-BCB022A89D75}" type="presOf" srcId="{86837B5D-B06C-42FE-9DCD-E03CDB8EC88D}" destId="{1882DD36-A2A8-4B6C-A39C-933487208A84}" srcOrd="0" destOrd="0" presId="urn:microsoft.com/office/officeart/2018/2/layout/IconCircleList"/>
    <dgm:cxn modelId="{F1DAC7F6-58B7-4BF2-91C2-F35668E982A5}" type="presOf" srcId="{D34F5E47-7A76-4F62-B358-7FEDE7820A9D}" destId="{5C43DBA1-F953-4393-83BC-85E9B3B556A9}" srcOrd="0" destOrd="0" presId="urn:microsoft.com/office/officeart/2018/2/layout/IconCircleList"/>
    <dgm:cxn modelId="{FFA34E3A-F989-43DD-9E0E-9FC6B53154C7}" type="presParOf" srcId="{7907C51F-B7AF-4B95-98ED-DEB43ACF7CBB}" destId="{10ADD27A-7502-4C5A-8883-D5AE7B8924AA}" srcOrd="0" destOrd="0" presId="urn:microsoft.com/office/officeart/2018/2/layout/IconCircleList"/>
    <dgm:cxn modelId="{FC5D8D5C-3776-4569-AA73-21F364A91DAE}" type="presParOf" srcId="{10ADD27A-7502-4C5A-8883-D5AE7B8924AA}" destId="{2BB97C7A-48B1-4920-A5A0-15EF2F116738}" srcOrd="0" destOrd="0" presId="urn:microsoft.com/office/officeart/2018/2/layout/IconCircleList"/>
    <dgm:cxn modelId="{7AD66F55-9236-461C-9CA0-A3DD09FD4E23}" type="presParOf" srcId="{2BB97C7A-48B1-4920-A5A0-15EF2F116738}" destId="{738D35CF-1123-4B53-9247-3284274F54AF}" srcOrd="0" destOrd="0" presId="urn:microsoft.com/office/officeart/2018/2/layout/IconCircleList"/>
    <dgm:cxn modelId="{23B6419F-1E41-4313-8822-8F39CD737022}" type="presParOf" srcId="{2BB97C7A-48B1-4920-A5A0-15EF2F116738}" destId="{3EF0E407-A3BC-42B3-98A1-0E96708AC020}" srcOrd="1" destOrd="0" presId="urn:microsoft.com/office/officeart/2018/2/layout/IconCircleList"/>
    <dgm:cxn modelId="{608ABDAA-108E-497D-8EEB-A489F7D5181C}" type="presParOf" srcId="{2BB97C7A-48B1-4920-A5A0-15EF2F116738}" destId="{97600D60-98EE-4C04-951F-60F0FED7D43C}" srcOrd="2" destOrd="0" presId="urn:microsoft.com/office/officeart/2018/2/layout/IconCircleList"/>
    <dgm:cxn modelId="{6655CE12-9AE1-4B7F-89D1-BE9A1036D919}" type="presParOf" srcId="{2BB97C7A-48B1-4920-A5A0-15EF2F116738}" destId="{506E1263-C815-4316-9B3F-F1968C3BD83C}" srcOrd="3" destOrd="0" presId="urn:microsoft.com/office/officeart/2018/2/layout/IconCircleList"/>
    <dgm:cxn modelId="{836F71A0-EB47-4AFC-AAD8-6D2D2488FC17}" type="presParOf" srcId="{10ADD27A-7502-4C5A-8883-D5AE7B8924AA}" destId="{C6AA1373-E95B-4F16-AC38-D053641D5FFA}" srcOrd="1" destOrd="0" presId="urn:microsoft.com/office/officeart/2018/2/layout/IconCircleList"/>
    <dgm:cxn modelId="{4C83ADF1-1045-4BB6-9648-D868661B9870}" type="presParOf" srcId="{10ADD27A-7502-4C5A-8883-D5AE7B8924AA}" destId="{DD578516-398C-41F8-8C1F-97EBE9588A6A}" srcOrd="2" destOrd="0" presId="urn:microsoft.com/office/officeart/2018/2/layout/IconCircleList"/>
    <dgm:cxn modelId="{1D031723-5F0D-48A5-BDCD-A2E3353CF4A8}" type="presParOf" srcId="{DD578516-398C-41F8-8C1F-97EBE9588A6A}" destId="{B28DDE70-ADD0-4F7A-A53A-5EBDFD643EDD}" srcOrd="0" destOrd="0" presId="urn:microsoft.com/office/officeart/2018/2/layout/IconCircleList"/>
    <dgm:cxn modelId="{EF80D735-2914-4602-9509-FBA02DD6C847}" type="presParOf" srcId="{DD578516-398C-41F8-8C1F-97EBE9588A6A}" destId="{A4975230-C196-4C38-9767-46292110F691}" srcOrd="1" destOrd="0" presId="urn:microsoft.com/office/officeart/2018/2/layout/IconCircleList"/>
    <dgm:cxn modelId="{BC24108E-4DA5-4C6F-80F4-978E834038FE}" type="presParOf" srcId="{DD578516-398C-41F8-8C1F-97EBE9588A6A}" destId="{518F8C30-1ACB-4056-B37B-DD54D91F2060}" srcOrd="2" destOrd="0" presId="urn:microsoft.com/office/officeart/2018/2/layout/IconCircleList"/>
    <dgm:cxn modelId="{3D5A57A5-162F-4A1A-ADB9-93F6A540EB9E}" type="presParOf" srcId="{DD578516-398C-41F8-8C1F-97EBE9588A6A}" destId="{4DE67CC8-ED0D-4891-9D9F-E02FABF92011}" srcOrd="3" destOrd="0" presId="urn:microsoft.com/office/officeart/2018/2/layout/IconCircleList"/>
    <dgm:cxn modelId="{BAF62CE7-D112-4F0B-AE68-1190C8D8D6B0}" type="presParOf" srcId="{10ADD27A-7502-4C5A-8883-D5AE7B8924AA}" destId="{1882DD36-A2A8-4B6C-A39C-933487208A84}" srcOrd="3" destOrd="0" presId="urn:microsoft.com/office/officeart/2018/2/layout/IconCircleList"/>
    <dgm:cxn modelId="{DA8C55FD-2773-48E8-A6E3-30074957B0C7}" type="presParOf" srcId="{10ADD27A-7502-4C5A-8883-D5AE7B8924AA}" destId="{DCB50F0A-9914-44EB-9F29-6A1CF3E48A45}" srcOrd="4" destOrd="0" presId="urn:microsoft.com/office/officeart/2018/2/layout/IconCircleList"/>
    <dgm:cxn modelId="{8E111CE6-0F8C-4DE6-8207-D4F9C6CB306E}" type="presParOf" srcId="{DCB50F0A-9914-44EB-9F29-6A1CF3E48A45}" destId="{79F88D27-3C11-45F4-A045-6DF81ED7692F}" srcOrd="0" destOrd="0" presId="urn:microsoft.com/office/officeart/2018/2/layout/IconCircleList"/>
    <dgm:cxn modelId="{FE0FC82E-0CE4-4CA5-BDD7-2C32E96F43B4}" type="presParOf" srcId="{DCB50F0A-9914-44EB-9F29-6A1CF3E48A45}" destId="{72780C21-4C0D-4716-AAF6-3DB3A8282C89}" srcOrd="1" destOrd="0" presId="urn:microsoft.com/office/officeart/2018/2/layout/IconCircleList"/>
    <dgm:cxn modelId="{2A9486E3-03C5-48F4-BC94-51D174EEEAB3}" type="presParOf" srcId="{DCB50F0A-9914-44EB-9F29-6A1CF3E48A45}" destId="{A75508BE-0981-4907-BE11-A1BD5E00D56D}" srcOrd="2" destOrd="0" presId="urn:microsoft.com/office/officeart/2018/2/layout/IconCircleList"/>
    <dgm:cxn modelId="{3BBF9730-38AD-4F01-8B62-583FCF8A1332}" type="presParOf" srcId="{DCB50F0A-9914-44EB-9F29-6A1CF3E48A45}" destId="{D2939046-5D64-43A3-B075-027AB23D420E}" srcOrd="3" destOrd="0" presId="urn:microsoft.com/office/officeart/2018/2/layout/IconCircleList"/>
    <dgm:cxn modelId="{44E4DB7E-A126-4E0B-9E87-B41B5626F261}" type="presParOf" srcId="{10ADD27A-7502-4C5A-8883-D5AE7B8924AA}" destId="{31C4F1D9-C4DF-4423-AA63-A20C2147BCD3}" srcOrd="5" destOrd="0" presId="urn:microsoft.com/office/officeart/2018/2/layout/IconCircleList"/>
    <dgm:cxn modelId="{B53889C5-19D6-4C92-B431-E8F38BA1AAF7}" type="presParOf" srcId="{10ADD27A-7502-4C5A-8883-D5AE7B8924AA}" destId="{E4832C54-12AE-44C5-B2A8-CABF46AB6FF1}" srcOrd="6" destOrd="0" presId="urn:microsoft.com/office/officeart/2018/2/layout/IconCircleList"/>
    <dgm:cxn modelId="{6B923F38-9ACE-40E5-A3D4-A599579D0518}" type="presParOf" srcId="{E4832C54-12AE-44C5-B2A8-CABF46AB6FF1}" destId="{19647E6C-7D0D-42C5-8B5F-E0B14D94C8D0}" srcOrd="0" destOrd="0" presId="urn:microsoft.com/office/officeart/2018/2/layout/IconCircleList"/>
    <dgm:cxn modelId="{BFC42637-EABC-4998-9A82-69AA7B0B7F85}" type="presParOf" srcId="{E4832C54-12AE-44C5-B2A8-CABF46AB6FF1}" destId="{0524F791-EB9B-450E-9513-9AC82E455F76}" srcOrd="1" destOrd="0" presId="urn:microsoft.com/office/officeart/2018/2/layout/IconCircleList"/>
    <dgm:cxn modelId="{5EABF754-2DA2-44FB-BCD3-C262B04A2BE7}" type="presParOf" srcId="{E4832C54-12AE-44C5-B2A8-CABF46AB6FF1}" destId="{A8A8E87B-5F56-4B4A-87B5-361469D5F1B3}" srcOrd="2" destOrd="0" presId="urn:microsoft.com/office/officeart/2018/2/layout/IconCircleList"/>
    <dgm:cxn modelId="{1DA76F9E-69E2-46EA-BF3B-F0B364342904}" type="presParOf" srcId="{E4832C54-12AE-44C5-B2A8-CABF46AB6FF1}" destId="{5C43DBA1-F953-4393-83BC-85E9B3B556A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29CC7E-3480-4AF2-92BE-523C7321598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FF8D02D-2040-4FCC-8A4B-126E4BAC9247}">
      <dgm:prSet/>
      <dgm:spPr/>
      <dgm:t>
        <a:bodyPr/>
        <a:lstStyle/>
        <a:p>
          <a:r>
            <a:rPr lang="en-US"/>
            <a:t>Data Pre-processing: After collecting the data, we check the data and try to remove all the anomalies and fill the NULL values. In this model we also need to standardize the data</a:t>
          </a:r>
        </a:p>
      </dgm:t>
    </dgm:pt>
    <dgm:pt modelId="{C583E14B-5838-4755-B14F-F75B83D9232A}" type="parTrans" cxnId="{EDA0FCEB-B7C2-4DA7-BCF2-65DA8155F516}">
      <dgm:prSet/>
      <dgm:spPr/>
      <dgm:t>
        <a:bodyPr/>
        <a:lstStyle/>
        <a:p>
          <a:endParaRPr lang="en-US"/>
        </a:p>
      </dgm:t>
    </dgm:pt>
    <dgm:pt modelId="{11F5929C-331E-4086-9715-DC81F5B9F0BD}" type="sibTrans" cxnId="{EDA0FCEB-B7C2-4DA7-BCF2-65DA8155F516}">
      <dgm:prSet/>
      <dgm:spPr/>
      <dgm:t>
        <a:bodyPr/>
        <a:lstStyle/>
        <a:p>
          <a:endParaRPr lang="en-US"/>
        </a:p>
      </dgm:t>
    </dgm:pt>
    <dgm:pt modelId="{3607E5C8-D754-4DBA-8F27-8A6437F49128}">
      <dgm:prSet/>
      <dgm:spPr/>
      <dgm:t>
        <a:bodyPr/>
        <a:lstStyle/>
        <a:p>
          <a:r>
            <a:rPr lang="en-US"/>
            <a:t>Splitting the Data: After the data preprocessing step, we need to split the data into Training and Test set data .</a:t>
          </a:r>
        </a:p>
      </dgm:t>
    </dgm:pt>
    <dgm:pt modelId="{645EB6CE-B791-44D0-86BF-005A766AC8DE}" type="parTrans" cxnId="{8E8710A9-75C0-4354-8465-433B315BD4BF}">
      <dgm:prSet/>
      <dgm:spPr/>
      <dgm:t>
        <a:bodyPr/>
        <a:lstStyle/>
        <a:p>
          <a:endParaRPr lang="en-US"/>
        </a:p>
      </dgm:t>
    </dgm:pt>
    <dgm:pt modelId="{8744864A-8BA9-48F5-B3EF-6A88C722C5E4}" type="sibTrans" cxnId="{8E8710A9-75C0-4354-8465-433B315BD4BF}">
      <dgm:prSet/>
      <dgm:spPr/>
      <dgm:t>
        <a:bodyPr/>
        <a:lstStyle/>
        <a:p>
          <a:endParaRPr lang="en-US"/>
        </a:p>
      </dgm:t>
    </dgm:pt>
    <dgm:pt modelId="{79271B1A-7380-4066-B6B1-1A18C4837170}">
      <dgm:prSet/>
      <dgm:spPr/>
      <dgm:t>
        <a:bodyPr/>
        <a:lstStyle/>
        <a:p>
          <a:r>
            <a:rPr lang="en-US"/>
            <a:t>Finding K-Neighbors: In this we calculate KNN each data, Using euclidean distance formula. </a:t>
          </a:r>
        </a:p>
      </dgm:t>
    </dgm:pt>
    <dgm:pt modelId="{F4B8433C-768F-451A-BAB5-468F6E9B3983}" type="parTrans" cxnId="{250855DD-AE48-43B9-A7A8-10033B7534C2}">
      <dgm:prSet/>
      <dgm:spPr/>
      <dgm:t>
        <a:bodyPr/>
        <a:lstStyle/>
        <a:p>
          <a:endParaRPr lang="en-US"/>
        </a:p>
      </dgm:t>
    </dgm:pt>
    <dgm:pt modelId="{3392C4A1-636D-4471-998E-98826F986B80}" type="sibTrans" cxnId="{250855DD-AE48-43B9-A7A8-10033B7534C2}">
      <dgm:prSet/>
      <dgm:spPr/>
      <dgm:t>
        <a:bodyPr/>
        <a:lstStyle/>
        <a:p>
          <a:endParaRPr lang="en-US"/>
        </a:p>
      </dgm:t>
    </dgm:pt>
    <dgm:pt modelId="{BEFE0012-39E4-449C-852C-8BA675E0A528}">
      <dgm:prSet/>
      <dgm:spPr/>
      <dgm:t>
        <a:bodyPr/>
        <a:lstStyle/>
        <a:p>
          <a:r>
            <a:rPr lang="en-US"/>
            <a:t>Performance Evaluation: We will evaluate the performance of our model using various metrics like accuracy, precision, recall, and F1 score.</a:t>
          </a:r>
        </a:p>
      </dgm:t>
    </dgm:pt>
    <dgm:pt modelId="{E2FD0BC4-4195-462D-8E7A-E9D3DB76AAFA}" type="parTrans" cxnId="{27B2A462-1ACB-4540-835E-DA1AA3DD37A4}">
      <dgm:prSet/>
      <dgm:spPr/>
      <dgm:t>
        <a:bodyPr/>
        <a:lstStyle/>
        <a:p>
          <a:endParaRPr lang="en-US"/>
        </a:p>
      </dgm:t>
    </dgm:pt>
    <dgm:pt modelId="{B68E7652-02AB-4FF4-85A1-57BB14725F30}" type="sibTrans" cxnId="{27B2A462-1ACB-4540-835E-DA1AA3DD37A4}">
      <dgm:prSet/>
      <dgm:spPr/>
      <dgm:t>
        <a:bodyPr/>
        <a:lstStyle/>
        <a:p>
          <a:endParaRPr lang="en-US"/>
        </a:p>
      </dgm:t>
    </dgm:pt>
    <dgm:pt modelId="{BD305FEB-1DC7-46C4-9E1F-2A29FF5CC42D}" type="pres">
      <dgm:prSet presAssocID="{DC29CC7E-3480-4AF2-92BE-523C73215983}" presName="root" presStyleCnt="0">
        <dgm:presLayoutVars>
          <dgm:dir/>
          <dgm:resizeHandles val="exact"/>
        </dgm:presLayoutVars>
      </dgm:prSet>
      <dgm:spPr/>
    </dgm:pt>
    <dgm:pt modelId="{7DCBC0E1-ED5D-491D-9851-01C4BE1998A3}" type="pres">
      <dgm:prSet presAssocID="{0FF8D02D-2040-4FCC-8A4B-126E4BAC9247}" presName="compNode" presStyleCnt="0"/>
      <dgm:spPr/>
    </dgm:pt>
    <dgm:pt modelId="{A6FE9428-6FCC-41B5-886D-3DA6E4E0A7FD}" type="pres">
      <dgm:prSet presAssocID="{0FF8D02D-2040-4FCC-8A4B-126E4BAC9247}" presName="bgRect" presStyleLbl="bgShp" presStyleIdx="0" presStyleCnt="4"/>
      <dgm:spPr/>
    </dgm:pt>
    <dgm:pt modelId="{966E4EE7-CEFA-4590-A793-E323A07B5E6E}" type="pres">
      <dgm:prSet presAssocID="{0FF8D02D-2040-4FCC-8A4B-126E4BAC92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B9EE0A1-FAFA-40BC-9619-662BF0CAE4EA}" type="pres">
      <dgm:prSet presAssocID="{0FF8D02D-2040-4FCC-8A4B-126E4BAC9247}" presName="spaceRect" presStyleCnt="0"/>
      <dgm:spPr/>
    </dgm:pt>
    <dgm:pt modelId="{0391CBB4-8759-44A8-8274-8BC4E16D8033}" type="pres">
      <dgm:prSet presAssocID="{0FF8D02D-2040-4FCC-8A4B-126E4BAC9247}" presName="parTx" presStyleLbl="revTx" presStyleIdx="0" presStyleCnt="4">
        <dgm:presLayoutVars>
          <dgm:chMax val="0"/>
          <dgm:chPref val="0"/>
        </dgm:presLayoutVars>
      </dgm:prSet>
      <dgm:spPr/>
    </dgm:pt>
    <dgm:pt modelId="{4060E414-1847-48B3-A091-EC9358BDFC0B}" type="pres">
      <dgm:prSet presAssocID="{11F5929C-331E-4086-9715-DC81F5B9F0BD}" presName="sibTrans" presStyleCnt="0"/>
      <dgm:spPr/>
    </dgm:pt>
    <dgm:pt modelId="{BEB2F366-8F5F-4A20-AB64-DCF496754608}" type="pres">
      <dgm:prSet presAssocID="{3607E5C8-D754-4DBA-8F27-8A6437F49128}" presName="compNode" presStyleCnt="0"/>
      <dgm:spPr/>
    </dgm:pt>
    <dgm:pt modelId="{8E413485-F8EC-4472-AA12-926CD64EF358}" type="pres">
      <dgm:prSet presAssocID="{3607E5C8-D754-4DBA-8F27-8A6437F49128}" presName="bgRect" presStyleLbl="bgShp" presStyleIdx="1" presStyleCnt="4"/>
      <dgm:spPr/>
    </dgm:pt>
    <dgm:pt modelId="{EE0E4300-1A15-4FE9-8A96-A6A285CCCF91}" type="pres">
      <dgm:prSet presAssocID="{3607E5C8-D754-4DBA-8F27-8A6437F4912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5A4937EC-2BBE-4876-BEFA-A7386B964084}" type="pres">
      <dgm:prSet presAssocID="{3607E5C8-D754-4DBA-8F27-8A6437F49128}" presName="spaceRect" presStyleCnt="0"/>
      <dgm:spPr/>
    </dgm:pt>
    <dgm:pt modelId="{F5E0D2B3-4985-4129-9785-9DD890AABD65}" type="pres">
      <dgm:prSet presAssocID="{3607E5C8-D754-4DBA-8F27-8A6437F49128}" presName="parTx" presStyleLbl="revTx" presStyleIdx="1" presStyleCnt="4">
        <dgm:presLayoutVars>
          <dgm:chMax val="0"/>
          <dgm:chPref val="0"/>
        </dgm:presLayoutVars>
      </dgm:prSet>
      <dgm:spPr/>
    </dgm:pt>
    <dgm:pt modelId="{A4361512-49C0-4BB2-B6AE-7443405EEE11}" type="pres">
      <dgm:prSet presAssocID="{8744864A-8BA9-48F5-B3EF-6A88C722C5E4}" presName="sibTrans" presStyleCnt="0"/>
      <dgm:spPr/>
    </dgm:pt>
    <dgm:pt modelId="{852934D9-CDAB-47D3-A2DF-46A6ED3AE619}" type="pres">
      <dgm:prSet presAssocID="{79271B1A-7380-4066-B6B1-1A18C4837170}" presName="compNode" presStyleCnt="0"/>
      <dgm:spPr/>
    </dgm:pt>
    <dgm:pt modelId="{6F6E680D-5430-44D7-BDF1-1C35CCDB9221}" type="pres">
      <dgm:prSet presAssocID="{79271B1A-7380-4066-B6B1-1A18C4837170}" presName="bgRect" presStyleLbl="bgShp" presStyleIdx="2" presStyleCnt="4"/>
      <dgm:spPr/>
    </dgm:pt>
    <dgm:pt modelId="{A5A34D76-C5F9-4C9C-A09B-C3068B4312E3}" type="pres">
      <dgm:prSet presAssocID="{79271B1A-7380-4066-B6B1-1A18C48371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13501EE4-13DC-4273-84B3-73103DB53DD8}" type="pres">
      <dgm:prSet presAssocID="{79271B1A-7380-4066-B6B1-1A18C4837170}" presName="spaceRect" presStyleCnt="0"/>
      <dgm:spPr/>
    </dgm:pt>
    <dgm:pt modelId="{1B594788-5B1E-4D91-9EFA-C1E382266354}" type="pres">
      <dgm:prSet presAssocID="{79271B1A-7380-4066-B6B1-1A18C4837170}" presName="parTx" presStyleLbl="revTx" presStyleIdx="2" presStyleCnt="4">
        <dgm:presLayoutVars>
          <dgm:chMax val="0"/>
          <dgm:chPref val="0"/>
        </dgm:presLayoutVars>
      </dgm:prSet>
      <dgm:spPr/>
    </dgm:pt>
    <dgm:pt modelId="{934FD553-1892-4F0E-A75F-38AF63C85B07}" type="pres">
      <dgm:prSet presAssocID="{3392C4A1-636D-4471-998E-98826F986B80}" presName="sibTrans" presStyleCnt="0"/>
      <dgm:spPr/>
    </dgm:pt>
    <dgm:pt modelId="{FCAA95B7-78F8-497E-B3FB-C0345CBAF3F4}" type="pres">
      <dgm:prSet presAssocID="{BEFE0012-39E4-449C-852C-8BA675E0A528}" presName="compNode" presStyleCnt="0"/>
      <dgm:spPr/>
    </dgm:pt>
    <dgm:pt modelId="{B31B5B6D-5F9F-46D2-8C9A-7BB2BE2828C7}" type="pres">
      <dgm:prSet presAssocID="{BEFE0012-39E4-449C-852C-8BA675E0A528}" presName="bgRect" presStyleLbl="bgShp" presStyleIdx="3" presStyleCnt="4"/>
      <dgm:spPr/>
    </dgm:pt>
    <dgm:pt modelId="{24ED1F2B-B972-48C1-A158-000BFAA3F5BD}" type="pres">
      <dgm:prSet presAssocID="{BEFE0012-39E4-449C-852C-8BA675E0A52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ext>
      </dgm:extLst>
    </dgm:pt>
    <dgm:pt modelId="{960051C2-5953-4450-8EB8-E8DB14F9788B}" type="pres">
      <dgm:prSet presAssocID="{BEFE0012-39E4-449C-852C-8BA675E0A528}" presName="spaceRect" presStyleCnt="0"/>
      <dgm:spPr/>
    </dgm:pt>
    <dgm:pt modelId="{7BD46AF0-06E5-4356-B073-14EFDB0ADBD9}" type="pres">
      <dgm:prSet presAssocID="{BEFE0012-39E4-449C-852C-8BA675E0A528}" presName="parTx" presStyleLbl="revTx" presStyleIdx="3" presStyleCnt="4">
        <dgm:presLayoutVars>
          <dgm:chMax val="0"/>
          <dgm:chPref val="0"/>
        </dgm:presLayoutVars>
      </dgm:prSet>
      <dgm:spPr/>
    </dgm:pt>
  </dgm:ptLst>
  <dgm:cxnLst>
    <dgm:cxn modelId="{032EC338-B335-4E3F-98C2-C5B19E85701C}" type="presOf" srcId="{DC29CC7E-3480-4AF2-92BE-523C73215983}" destId="{BD305FEB-1DC7-46C4-9E1F-2A29FF5CC42D}" srcOrd="0" destOrd="0" presId="urn:microsoft.com/office/officeart/2018/2/layout/IconVerticalSolidList"/>
    <dgm:cxn modelId="{D2315361-664C-4E02-B81B-76CF574CBC8C}" type="presOf" srcId="{79271B1A-7380-4066-B6B1-1A18C4837170}" destId="{1B594788-5B1E-4D91-9EFA-C1E382266354}" srcOrd="0" destOrd="0" presId="urn:microsoft.com/office/officeart/2018/2/layout/IconVerticalSolidList"/>
    <dgm:cxn modelId="{27B2A462-1ACB-4540-835E-DA1AA3DD37A4}" srcId="{DC29CC7E-3480-4AF2-92BE-523C73215983}" destId="{BEFE0012-39E4-449C-852C-8BA675E0A528}" srcOrd="3" destOrd="0" parTransId="{E2FD0BC4-4195-462D-8E7A-E9D3DB76AAFA}" sibTransId="{B68E7652-02AB-4FF4-85A1-57BB14725F30}"/>
    <dgm:cxn modelId="{FC5DD28C-2E53-41AF-BC69-ED9958A10857}" type="presOf" srcId="{BEFE0012-39E4-449C-852C-8BA675E0A528}" destId="{7BD46AF0-06E5-4356-B073-14EFDB0ADBD9}" srcOrd="0" destOrd="0" presId="urn:microsoft.com/office/officeart/2018/2/layout/IconVerticalSolidList"/>
    <dgm:cxn modelId="{8E8710A9-75C0-4354-8465-433B315BD4BF}" srcId="{DC29CC7E-3480-4AF2-92BE-523C73215983}" destId="{3607E5C8-D754-4DBA-8F27-8A6437F49128}" srcOrd="1" destOrd="0" parTransId="{645EB6CE-B791-44D0-86BF-005A766AC8DE}" sibTransId="{8744864A-8BA9-48F5-B3EF-6A88C722C5E4}"/>
    <dgm:cxn modelId="{2CB4F6BC-33E2-4819-88D5-983A206FF1E6}" type="presOf" srcId="{0FF8D02D-2040-4FCC-8A4B-126E4BAC9247}" destId="{0391CBB4-8759-44A8-8274-8BC4E16D8033}" srcOrd="0" destOrd="0" presId="urn:microsoft.com/office/officeart/2018/2/layout/IconVerticalSolidList"/>
    <dgm:cxn modelId="{250855DD-AE48-43B9-A7A8-10033B7534C2}" srcId="{DC29CC7E-3480-4AF2-92BE-523C73215983}" destId="{79271B1A-7380-4066-B6B1-1A18C4837170}" srcOrd="2" destOrd="0" parTransId="{F4B8433C-768F-451A-BAB5-468F6E9B3983}" sibTransId="{3392C4A1-636D-4471-998E-98826F986B80}"/>
    <dgm:cxn modelId="{B515FDE3-2C6A-4556-B8F4-CA027CF8A0B1}" type="presOf" srcId="{3607E5C8-D754-4DBA-8F27-8A6437F49128}" destId="{F5E0D2B3-4985-4129-9785-9DD890AABD65}" srcOrd="0" destOrd="0" presId="urn:microsoft.com/office/officeart/2018/2/layout/IconVerticalSolidList"/>
    <dgm:cxn modelId="{EDA0FCEB-B7C2-4DA7-BCF2-65DA8155F516}" srcId="{DC29CC7E-3480-4AF2-92BE-523C73215983}" destId="{0FF8D02D-2040-4FCC-8A4B-126E4BAC9247}" srcOrd="0" destOrd="0" parTransId="{C583E14B-5838-4755-B14F-F75B83D9232A}" sibTransId="{11F5929C-331E-4086-9715-DC81F5B9F0BD}"/>
    <dgm:cxn modelId="{C41E7F77-DA18-41FA-99B4-4055589F98EB}" type="presParOf" srcId="{BD305FEB-1DC7-46C4-9E1F-2A29FF5CC42D}" destId="{7DCBC0E1-ED5D-491D-9851-01C4BE1998A3}" srcOrd="0" destOrd="0" presId="urn:microsoft.com/office/officeart/2018/2/layout/IconVerticalSolidList"/>
    <dgm:cxn modelId="{6086F19D-C46C-46DF-BDE8-B56DBAC9609D}" type="presParOf" srcId="{7DCBC0E1-ED5D-491D-9851-01C4BE1998A3}" destId="{A6FE9428-6FCC-41B5-886D-3DA6E4E0A7FD}" srcOrd="0" destOrd="0" presId="urn:microsoft.com/office/officeart/2018/2/layout/IconVerticalSolidList"/>
    <dgm:cxn modelId="{B6468A4B-96E9-48DC-B44E-F39318670669}" type="presParOf" srcId="{7DCBC0E1-ED5D-491D-9851-01C4BE1998A3}" destId="{966E4EE7-CEFA-4590-A793-E323A07B5E6E}" srcOrd="1" destOrd="0" presId="urn:microsoft.com/office/officeart/2018/2/layout/IconVerticalSolidList"/>
    <dgm:cxn modelId="{246637D0-7BB7-4149-97E1-B74AE39258FA}" type="presParOf" srcId="{7DCBC0E1-ED5D-491D-9851-01C4BE1998A3}" destId="{1B9EE0A1-FAFA-40BC-9619-662BF0CAE4EA}" srcOrd="2" destOrd="0" presId="urn:microsoft.com/office/officeart/2018/2/layout/IconVerticalSolidList"/>
    <dgm:cxn modelId="{65D462DD-DD57-4305-A35C-8923C206DDEB}" type="presParOf" srcId="{7DCBC0E1-ED5D-491D-9851-01C4BE1998A3}" destId="{0391CBB4-8759-44A8-8274-8BC4E16D8033}" srcOrd="3" destOrd="0" presId="urn:microsoft.com/office/officeart/2018/2/layout/IconVerticalSolidList"/>
    <dgm:cxn modelId="{6D7DCA21-227A-4EA0-98E6-D13AC37AC720}" type="presParOf" srcId="{BD305FEB-1DC7-46C4-9E1F-2A29FF5CC42D}" destId="{4060E414-1847-48B3-A091-EC9358BDFC0B}" srcOrd="1" destOrd="0" presId="urn:microsoft.com/office/officeart/2018/2/layout/IconVerticalSolidList"/>
    <dgm:cxn modelId="{1AD059A5-FB78-4BE5-8EE9-276137037680}" type="presParOf" srcId="{BD305FEB-1DC7-46C4-9E1F-2A29FF5CC42D}" destId="{BEB2F366-8F5F-4A20-AB64-DCF496754608}" srcOrd="2" destOrd="0" presId="urn:microsoft.com/office/officeart/2018/2/layout/IconVerticalSolidList"/>
    <dgm:cxn modelId="{6C4B9E5E-FD16-4A12-861F-5ABE27A8A95D}" type="presParOf" srcId="{BEB2F366-8F5F-4A20-AB64-DCF496754608}" destId="{8E413485-F8EC-4472-AA12-926CD64EF358}" srcOrd="0" destOrd="0" presId="urn:microsoft.com/office/officeart/2018/2/layout/IconVerticalSolidList"/>
    <dgm:cxn modelId="{7D77B7C6-D783-4BA6-A83A-A012C4FDF283}" type="presParOf" srcId="{BEB2F366-8F5F-4A20-AB64-DCF496754608}" destId="{EE0E4300-1A15-4FE9-8A96-A6A285CCCF91}" srcOrd="1" destOrd="0" presId="urn:microsoft.com/office/officeart/2018/2/layout/IconVerticalSolidList"/>
    <dgm:cxn modelId="{6E010ADC-1FFE-4C76-A8CE-54857548A7E8}" type="presParOf" srcId="{BEB2F366-8F5F-4A20-AB64-DCF496754608}" destId="{5A4937EC-2BBE-4876-BEFA-A7386B964084}" srcOrd="2" destOrd="0" presId="urn:microsoft.com/office/officeart/2018/2/layout/IconVerticalSolidList"/>
    <dgm:cxn modelId="{1FEC63BA-6F4C-41B2-9095-9AA34489CEEE}" type="presParOf" srcId="{BEB2F366-8F5F-4A20-AB64-DCF496754608}" destId="{F5E0D2B3-4985-4129-9785-9DD890AABD65}" srcOrd="3" destOrd="0" presId="urn:microsoft.com/office/officeart/2018/2/layout/IconVerticalSolidList"/>
    <dgm:cxn modelId="{5D25D8F7-73E0-4BDF-9EA6-D7267FD5A36E}" type="presParOf" srcId="{BD305FEB-1DC7-46C4-9E1F-2A29FF5CC42D}" destId="{A4361512-49C0-4BB2-B6AE-7443405EEE11}" srcOrd="3" destOrd="0" presId="urn:microsoft.com/office/officeart/2018/2/layout/IconVerticalSolidList"/>
    <dgm:cxn modelId="{0E130735-445F-472D-8939-2DA1C8DEB463}" type="presParOf" srcId="{BD305FEB-1DC7-46C4-9E1F-2A29FF5CC42D}" destId="{852934D9-CDAB-47D3-A2DF-46A6ED3AE619}" srcOrd="4" destOrd="0" presId="urn:microsoft.com/office/officeart/2018/2/layout/IconVerticalSolidList"/>
    <dgm:cxn modelId="{F136F566-E5B0-4297-A8BF-3CA45C71031A}" type="presParOf" srcId="{852934D9-CDAB-47D3-A2DF-46A6ED3AE619}" destId="{6F6E680D-5430-44D7-BDF1-1C35CCDB9221}" srcOrd="0" destOrd="0" presId="urn:microsoft.com/office/officeart/2018/2/layout/IconVerticalSolidList"/>
    <dgm:cxn modelId="{F45C3555-4569-4F99-ADB2-552313CE1CF0}" type="presParOf" srcId="{852934D9-CDAB-47D3-A2DF-46A6ED3AE619}" destId="{A5A34D76-C5F9-4C9C-A09B-C3068B4312E3}" srcOrd="1" destOrd="0" presId="urn:microsoft.com/office/officeart/2018/2/layout/IconVerticalSolidList"/>
    <dgm:cxn modelId="{C3A2ED3D-B5E7-470C-9256-DFF5EEF676E6}" type="presParOf" srcId="{852934D9-CDAB-47D3-A2DF-46A6ED3AE619}" destId="{13501EE4-13DC-4273-84B3-73103DB53DD8}" srcOrd="2" destOrd="0" presId="urn:microsoft.com/office/officeart/2018/2/layout/IconVerticalSolidList"/>
    <dgm:cxn modelId="{1EB8EF05-8982-4F1A-A843-A88A61F82F35}" type="presParOf" srcId="{852934D9-CDAB-47D3-A2DF-46A6ED3AE619}" destId="{1B594788-5B1E-4D91-9EFA-C1E382266354}" srcOrd="3" destOrd="0" presId="urn:microsoft.com/office/officeart/2018/2/layout/IconVerticalSolidList"/>
    <dgm:cxn modelId="{F5570B95-5B1F-4C73-BCC4-F0E70864FFE0}" type="presParOf" srcId="{BD305FEB-1DC7-46C4-9E1F-2A29FF5CC42D}" destId="{934FD553-1892-4F0E-A75F-38AF63C85B07}" srcOrd="5" destOrd="0" presId="urn:microsoft.com/office/officeart/2018/2/layout/IconVerticalSolidList"/>
    <dgm:cxn modelId="{0EAD47E3-A332-4D90-B6A7-3ABAA1BA48DC}" type="presParOf" srcId="{BD305FEB-1DC7-46C4-9E1F-2A29FF5CC42D}" destId="{FCAA95B7-78F8-497E-B3FB-C0345CBAF3F4}" srcOrd="6" destOrd="0" presId="urn:microsoft.com/office/officeart/2018/2/layout/IconVerticalSolidList"/>
    <dgm:cxn modelId="{922C3F88-4A74-4390-8C4E-E2D82475D012}" type="presParOf" srcId="{FCAA95B7-78F8-497E-B3FB-C0345CBAF3F4}" destId="{B31B5B6D-5F9F-46D2-8C9A-7BB2BE2828C7}" srcOrd="0" destOrd="0" presId="urn:microsoft.com/office/officeart/2018/2/layout/IconVerticalSolidList"/>
    <dgm:cxn modelId="{A0AA007F-E337-4647-8647-3DE9E4C5EFF4}" type="presParOf" srcId="{FCAA95B7-78F8-497E-B3FB-C0345CBAF3F4}" destId="{24ED1F2B-B972-48C1-A158-000BFAA3F5BD}" srcOrd="1" destOrd="0" presId="urn:microsoft.com/office/officeart/2018/2/layout/IconVerticalSolidList"/>
    <dgm:cxn modelId="{02AC4535-803D-4CC7-9F1D-D193719AD1FF}" type="presParOf" srcId="{FCAA95B7-78F8-497E-B3FB-C0345CBAF3F4}" destId="{960051C2-5953-4450-8EB8-E8DB14F9788B}" srcOrd="2" destOrd="0" presId="urn:microsoft.com/office/officeart/2018/2/layout/IconVerticalSolidList"/>
    <dgm:cxn modelId="{7167806E-D7D4-46DD-9E46-55DC249BF4E6}" type="presParOf" srcId="{FCAA95B7-78F8-497E-B3FB-C0345CBAF3F4}" destId="{7BD46AF0-06E5-4356-B073-14EFDB0ADBD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BD01E-4A4A-46A8-BF4A-C1F3754049CB}">
      <dsp:nvSpPr>
        <dsp:cNvPr id="0" name=""/>
        <dsp:cNvSpPr/>
      </dsp:nvSpPr>
      <dsp:spPr>
        <a:xfrm>
          <a:off x="1236" y="85031"/>
          <a:ext cx="4340979" cy="275652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CCDB15-6873-49D5-B46B-D62FDDF177E3}">
      <dsp:nvSpPr>
        <dsp:cNvPr id="0" name=""/>
        <dsp:cNvSpPr/>
      </dsp:nvSpPr>
      <dsp:spPr>
        <a:xfrm>
          <a:off x="483567" y="543245"/>
          <a:ext cx="4340979" cy="275652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objective of this project is to apply the K-Nearest Neighbors (KNN) algorithm to classify confidential data provided by a company, while ensuring the data is not compromised.</a:t>
          </a:r>
        </a:p>
      </dsp:txBody>
      <dsp:txXfrm>
        <a:off x="564303" y="623981"/>
        <a:ext cx="4179507" cy="2595049"/>
      </dsp:txXfrm>
    </dsp:sp>
    <dsp:sp modelId="{B41D3BEB-16CF-4C41-AEC9-D7BEBC48979E}">
      <dsp:nvSpPr>
        <dsp:cNvPr id="0" name=""/>
        <dsp:cNvSpPr/>
      </dsp:nvSpPr>
      <dsp:spPr>
        <a:xfrm>
          <a:off x="5306878" y="85031"/>
          <a:ext cx="4340979" cy="275652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B5882E-2C62-4EF8-B542-B3CE3E771EF8}">
      <dsp:nvSpPr>
        <dsp:cNvPr id="0" name=""/>
        <dsp:cNvSpPr/>
      </dsp:nvSpPr>
      <dsp:spPr>
        <a:xfrm>
          <a:off x="5789209" y="543245"/>
          <a:ext cx="4340979" cy="275652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The proposed project aims to create a secure classification system for confidential data in companies using the KNN-based classification technique. The primary goal of the project is to ensure the safety of confidential data while maintaining data privacy. The need for the project arises from the rising concerns regarding data privacy and security in various industries, especially in companies that deal with sensitive information. KNN is a widely used machine learning technique for data classification, and its application in secure data classification can greatly improve data privacy and security.</a:t>
          </a:r>
        </a:p>
      </dsp:txBody>
      <dsp:txXfrm>
        <a:off x="5869945" y="623981"/>
        <a:ext cx="4179507" cy="2595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D35CF-1123-4B53-9247-3284274F54AF}">
      <dsp:nvSpPr>
        <dsp:cNvPr id="0" name=""/>
        <dsp:cNvSpPr/>
      </dsp:nvSpPr>
      <dsp:spPr>
        <a:xfrm>
          <a:off x="165336" y="281662"/>
          <a:ext cx="1311657" cy="131165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F0E407-A3BC-42B3-98A1-0E96708AC020}">
      <dsp:nvSpPr>
        <dsp:cNvPr id="0" name=""/>
        <dsp:cNvSpPr/>
      </dsp:nvSpPr>
      <dsp:spPr>
        <a:xfrm>
          <a:off x="440784" y="557110"/>
          <a:ext cx="760761" cy="760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06E1263-C815-4316-9B3F-F1968C3BD83C}">
      <dsp:nvSpPr>
        <dsp:cNvPr id="0" name=""/>
        <dsp:cNvSpPr/>
      </dsp:nvSpPr>
      <dsp:spPr>
        <a:xfrm>
          <a:off x="1758063" y="281662"/>
          <a:ext cx="3091764" cy="131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90000"/>
            </a:lnSpc>
            <a:spcBef>
              <a:spcPct val="0"/>
            </a:spcBef>
            <a:spcAft>
              <a:spcPct val="35000"/>
            </a:spcAft>
            <a:buNone/>
          </a:pPr>
          <a:r>
            <a:rPr lang="en-US" sz="1100" kern="1200"/>
            <a:t>The project will involve collecting and pre-processing confidential data, implementing the KNN algorithm, and evaluating the performance of the model.</a:t>
          </a:r>
          <a:r>
            <a:rPr lang="en-US" sz="1100" kern="1200">
              <a:latin typeface="Calibri Light" panose="020F0302020204030204"/>
            </a:rPr>
            <a:t> </a:t>
          </a:r>
          <a:r>
            <a:rPr lang="en-US" sz="1100" kern="1200"/>
            <a:t>These techniques include privacy-preserving KNN classification, secure KNN computation, and KNN classification of encrypted data.</a:t>
          </a:r>
        </a:p>
      </dsp:txBody>
      <dsp:txXfrm>
        <a:off x="1758063" y="281662"/>
        <a:ext cx="3091764" cy="1311657"/>
      </dsp:txXfrm>
    </dsp:sp>
    <dsp:sp modelId="{B28DDE70-ADD0-4F7A-A53A-5EBDFD643EDD}">
      <dsp:nvSpPr>
        <dsp:cNvPr id="0" name=""/>
        <dsp:cNvSpPr/>
      </dsp:nvSpPr>
      <dsp:spPr>
        <a:xfrm>
          <a:off x="5388544" y="281662"/>
          <a:ext cx="1311657" cy="131165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975230-C196-4C38-9767-46292110F691}">
      <dsp:nvSpPr>
        <dsp:cNvPr id="0" name=""/>
        <dsp:cNvSpPr/>
      </dsp:nvSpPr>
      <dsp:spPr>
        <a:xfrm>
          <a:off x="5663992" y="557110"/>
          <a:ext cx="760761" cy="7607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DE67CC8-ED0D-4891-9D9F-E02FABF92011}">
      <dsp:nvSpPr>
        <dsp:cNvPr id="0" name=""/>
        <dsp:cNvSpPr/>
      </dsp:nvSpPr>
      <dsp:spPr>
        <a:xfrm>
          <a:off x="6981271" y="281662"/>
          <a:ext cx="3091764" cy="131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There are already projects that have tried to solve the problem of secure data classification. However, these designs have some disadvantages, such as B. limited scalability and low classification accuracy. Our proposed project aims to address these issues and provide a more efficient and accurate system for safely classifying data.</a:t>
          </a:r>
        </a:p>
      </dsp:txBody>
      <dsp:txXfrm>
        <a:off x="6981271" y="281662"/>
        <a:ext cx="3091764" cy="1311657"/>
      </dsp:txXfrm>
    </dsp:sp>
    <dsp:sp modelId="{79F88D27-3C11-45F4-A045-6DF81ED7692F}">
      <dsp:nvSpPr>
        <dsp:cNvPr id="0" name=""/>
        <dsp:cNvSpPr/>
      </dsp:nvSpPr>
      <dsp:spPr>
        <a:xfrm>
          <a:off x="165336" y="2246005"/>
          <a:ext cx="1311657" cy="131165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780C21-4C0D-4716-AAF6-3DB3A8282C89}">
      <dsp:nvSpPr>
        <dsp:cNvPr id="0" name=""/>
        <dsp:cNvSpPr/>
      </dsp:nvSpPr>
      <dsp:spPr>
        <a:xfrm>
          <a:off x="440784" y="2521453"/>
          <a:ext cx="760761" cy="7607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939046-5D64-43A3-B075-027AB23D420E}">
      <dsp:nvSpPr>
        <dsp:cNvPr id="0" name=""/>
        <dsp:cNvSpPr/>
      </dsp:nvSpPr>
      <dsp:spPr>
        <a:xfrm>
          <a:off x="1758063" y="2246005"/>
          <a:ext cx="3091764" cy="131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implementation of the proposed KNN-based classification system can significantly benefit society by improving data privacy and security across different industries, especially for companies that handle sensitive information. The system can aid in preventing data breaches and protecting individuals' personal data, ultimately leading to increased trust and confidence in these companies.</a:t>
          </a:r>
        </a:p>
      </dsp:txBody>
      <dsp:txXfrm>
        <a:off x="1758063" y="2246005"/>
        <a:ext cx="3091764" cy="1311657"/>
      </dsp:txXfrm>
    </dsp:sp>
    <dsp:sp modelId="{19647E6C-7D0D-42C5-8B5F-E0B14D94C8D0}">
      <dsp:nvSpPr>
        <dsp:cNvPr id="0" name=""/>
        <dsp:cNvSpPr/>
      </dsp:nvSpPr>
      <dsp:spPr>
        <a:xfrm>
          <a:off x="5388544" y="2246005"/>
          <a:ext cx="1311657" cy="131165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4F791-EB9B-450E-9513-9AC82E455F76}">
      <dsp:nvSpPr>
        <dsp:cNvPr id="0" name=""/>
        <dsp:cNvSpPr/>
      </dsp:nvSpPr>
      <dsp:spPr>
        <a:xfrm>
          <a:off x="5663992" y="2521453"/>
          <a:ext cx="760761" cy="7607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43DBA1-F953-4393-83BC-85E9B3B556A9}">
      <dsp:nvSpPr>
        <dsp:cNvPr id="0" name=""/>
        <dsp:cNvSpPr/>
      </dsp:nvSpPr>
      <dsp:spPr>
        <a:xfrm>
          <a:off x="6981271" y="2246005"/>
          <a:ext cx="3091764" cy="131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suggested system has the potential to enhance data privacy and security for businesses that handle sensitive information. By creating a KNN-based classification system that prioritizes data privacy and security, the risk of data breaches can be significantly reduced, safeguarding the personal information of individuals. Furthermore, the system's scalability and precision can enhance the effectiveness of data classification processes for these companies.</a:t>
          </a:r>
        </a:p>
      </dsp:txBody>
      <dsp:txXfrm>
        <a:off x="6981271" y="2246005"/>
        <a:ext cx="3091764" cy="1311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E9428-6FCC-41B5-886D-3DA6E4E0A7FD}">
      <dsp:nvSpPr>
        <dsp:cNvPr id="0" name=""/>
        <dsp:cNvSpPr/>
      </dsp:nvSpPr>
      <dsp:spPr>
        <a:xfrm>
          <a:off x="0" y="2146"/>
          <a:ext cx="5741533" cy="108772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6E4EE7-CEFA-4590-A793-E323A07B5E6E}">
      <dsp:nvSpPr>
        <dsp:cNvPr id="0" name=""/>
        <dsp:cNvSpPr/>
      </dsp:nvSpPr>
      <dsp:spPr>
        <a:xfrm>
          <a:off x="329036" y="246884"/>
          <a:ext cx="598248" cy="5982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91CBB4-8759-44A8-8274-8BC4E16D8033}">
      <dsp:nvSpPr>
        <dsp:cNvPr id="0" name=""/>
        <dsp:cNvSpPr/>
      </dsp:nvSpPr>
      <dsp:spPr>
        <a:xfrm>
          <a:off x="1256321" y="2146"/>
          <a:ext cx="4485212" cy="108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17" tIns="115117" rIns="115117" bIns="115117" numCol="1" spcCol="1270" anchor="ctr" anchorCtr="0">
          <a:noAutofit/>
        </a:bodyPr>
        <a:lstStyle/>
        <a:p>
          <a:pPr marL="0" lvl="0" indent="0" algn="l" defTabSz="666750">
            <a:lnSpc>
              <a:spcPct val="90000"/>
            </a:lnSpc>
            <a:spcBef>
              <a:spcPct val="0"/>
            </a:spcBef>
            <a:spcAft>
              <a:spcPct val="35000"/>
            </a:spcAft>
            <a:buNone/>
          </a:pPr>
          <a:r>
            <a:rPr lang="en-US" sz="1500" kern="1200"/>
            <a:t>Data Pre-processing: After collecting the data, we check the data and try to remove all the anomalies and fill the NULL values. In this model we also need to standardize the data</a:t>
          </a:r>
        </a:p>
      </dsp:txBody>
      <dsp:txXfrm>
        <a:off x="1256321" y="2146"/>
        <a:ext cx="4485212" cy="1087724"/>
      </dsp:txXfrm>
    </dsp:sp>
    <dsp:sp modelId="{8E413485-F8EC-4472-AA12-926CD64EF358}">
      <dsp:nvSpPr>
        <dsp:cNvPr id="0" name=""/>
        <dsp:cNvSpPr/>
      </dsp:nvSpPr>
      <dsp:spPr>
        <a:xfrm>
          <a:off x="0" y="1361801"/>
          <a:ext cx="5741533" cy="108772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0E4300-1A15-4FE9-8A96-A6A285CCCF91}">
      <dsp:nvSpPr>
        <dsp:cNvPr id="0" name=""/>
        <dsp:cNvSpPr/>
      </dsp:nvSpPr>
      <dsp:spPr>
        <a:xfrm>
          <a:off x="329036" y="1606539"/>
          <a:ext cx="598248" cy="5982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5E0D2B3-4985-4129-9785-9DD890AABD65}">
      <dsp:nvSpPr>
        <dsp:cNvPr id="0" name=""/>
        <dsp:cNvSpPr/>
      </dsp:nvSpPr>
      <dsp:spPr>
        <a:xfrm>
          <a:off x="1256321" y="1361801"/>
          <a:ext cx="4485212" cy="108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17" tIns="115117" rIns="115117" bIns="115117" numCol="1" spcCol="1270" anchor="ctr" anchorCtr="0">
          <a:noAutofit/>
        </a:bodyPr>
        <a:lstStyle/>
        <a:p>
          <a:pPr marL="0" lvl="0" indent="0" algn="l" defTabSz="666750">
            <a:lnSpc>
              <a:spcPct val="90000"/>
            </a:lnSpc>
            <a:spcBef>
              <a:spcPct val="0"/>
            </a:spcBef>
            <a:spcAft>
              <a:spcPct val="35000"/>
            </a:spcAft>
            <a:buNone/>
          </a:pPr>
          <a:r>
            <a:rPr lang="en-US" sz="1500" kern="1200"/>
            <a:t>Splitting the Data: After the data preprocessing step, we need to split the data into Training and Test set data .</a:t>
          </a:r>
        </a:p>
      </dsp:txBody>
      <dsp:txXfrm>
        <a:off x="1256321" y="1361801"/>
        <a:ext cx="4485212" cy="1087724"/>
      </dsp:txXfrm>
    </dsp:sp>
    <dsp:sp modelId="{6F6E680D-5430-44D7-BDF1-1C35CCDB9221}">
      <dsp:nvSpPr>
        <dsp:cNvPr id="0" name=""/>
        <dsp:cNvSpPr/>
      </dsp:nvSpPr>
      <dsp:spPr>
        <a:xfrm>
          <a:off x="0" y="2721457"/>
          <a:ext cx="5741533" cy="108772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A34D76-C5F9-4C9C-A09B-C3068B4312E3}">
      <dsp:nvSpPr>
        <dsp:cNvPr id="0" name=""/>
        <dsp:cNvSpPr/>
      </dsp:nvSpPr>
      <dsp:spPr>
        <a:xfrm>
          <a:off x="329036" y="2966195"/>
          <a:ext cx="598248" cy="5982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B594788-5B1E-4D91-9EFA-C1E382266354}">
      <dsp:nvSpPr>
        <dsp:cNvPr id="0" name=""/>
        <dsp:cNvSpPr/>
      </dsp:nvSpPr>
      <dsp:spPr>
        <a:xfrm>
          <a:off x="1256321" y="2721457"/>
          <a:ext cx="4485212" cy="108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17" tIns="115117" rIns="115117" bIns="115117" numCol="1" spcCol="1270" anchor="ctr" anchorCtr="0">
          <a:noAutofit/>
        </a:bodyPr>
        <a:lstStyle/>
        <a:p>
          <a:pPr marL="0" lvl="0" indent="0" algn="l" defTabSz="666750">
            <a:lnSpc>
              <a:spcPct val="90000"/>
            </a:lnSpc>
            <a:spcBef>
              <a:spcPct val="0"/>
            </a:spcBef>
            <a:spcAft>
              <a:spcPct val="35000"/>
            </a:spcAft>
            <a:buNone/>
          </a:pPr>
          <a:r>
            <a:rPr lang="en-US" sz="1500" kern="1200"/>
            <a:t>Finding K-Neighbors: In this we calculate KNN each data, Using euclidean distance formula. </a:t>
          </a:r>
        </a:p>
      </dsp:txBody>
      <dsp:txXfrm>
        <a:off x="1256321" y="2721457"/>
        <a:ext cx="4485212" cy="1087724"/>
      </dsp:txXfrm>
    </dsp:sp>
    <dsp:sp modelId="{B31B5B6D-5F9F-46D2-8C9A-7BB2BE2828C7}">
      <dsp:nvSpPr>
        <dsp:cNvPr id="0" name=""/>
        <dsp:cNvSpPr/>
      </dsp:nvSpPr>
      <dsp:spPr>
        <a:xfrm>
          <a:off x="0" y="4081112"/>
          <a:ext cx="5741533" cy="108772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D1F2B-B972-48C1-A158-000BFAA3F5BD}">
      <dsp:nvSpPr>
        <dsp:cNvPr id="0" name=""/>
        <dsp:cNvSpPr/>
      </dsp:nvSpPr>
      <dsp:spPr>
        <a:xfrm>
          <a:off x="329036" y="4325850"/>
          <a:ext cx="598248" cy="5982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D46AF0-06E5-4356-B073-14EFDB0ADBD9}">
      <dsp:nvSpPr>
        <dsp:cNvPr id="0" name=""/>
        <dsp:cNvSpPr/>
      </dsp:nvSpPr>
      <dsp:spPr>
        <a:xfrm>
          <a:off x="1256321" y="4081112"/>
          <a:ext cx="4485212" cy="108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17" tIns="115117" rIns="115117" bIns="115117" numCol="1" spcCol="1270" anchor="ctr" anchorCtr="0">
          <a:noAutofit/>
        </a:bodyPr>
        <a:lstStyle/>
        <a:p>
          <a:pPr marL="0" lvl="0" indent="0" algn="l" defTabSz="666750">
            <a:lnSpc>
              <a:spcPct val="90000"/>
            </a:lnSpc>
            <a:spcBef>
              <a:spcPct val="0"/>
            </a:spcBef>
            <a:spcAft>
              <a:spcPct val="35000"/>
            </a:spcAft>
            <a:buNone/>
          </a:pPr>
          <a:r>
            <a:rPr lang="en-US" sz="1500" kern="1200"/>
            <a:t>Performance Evaluation: We will evaluate the performance of our model using various metrics like accuracy, precision, recall, and F1 score.</a:t>
          </a:r>
        </a:p>
      </dsp:txBody>
      <dsp:txXfrm>
        <a:off x="1256321" y="4081112"/>
        <a:ext cx="4485212" cy="108772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5/11/2023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350987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8209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69518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49003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6776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6413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10360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608167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19105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4539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56444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51392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72777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77706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70711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31387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1768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5/11/2023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4766069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Technology 2020 Free Stock Photo - Public Domain Pictures">
            <a:extLst>
              <a:ext uri="{FF2B5EF4-FFF2-40B4-BE49-F238E27FC236}">
                <a16:creationId xmlns:a16="http://schemas.microsoft.com/office/drawing/2014/main" id="{D32E374A-7DBC-A8D3-3117-518AA4CA4571}"/>
              </a:ext>
            </a:extLst>
          </p:cNvPr>
          <p:cNvPicPr>
            <a:picLocks noChangeAspect="1"/>
          </p:cNvPicPr>
          <p:nvPr/>
        </p:nvPicPr>
        <p:blipFill rotWithShape="1">
          <a:blip r:embed="rId2"/>
          <a:srcRect l="2267" r="19731" b="7550"/>
          <a:stretch/>
        </p:blipFill>
        <p:spPr>
          <a:xfrm>
            <a:off x="3523488" y="10"/>
            <a:ext cx="8668512" cy="6857990"/>
          </a:xfrm>
          <a:prstGeom prst="rect">
            <a:avLst/>
          </a:prstGeom>
        </p:spPr>
      </p:pic>
      <p:sp>
        <p:nvSpPr>
          <p:cNvPr id="2" name="Title 1"/>
          <p:cNvSpPr>
            <a:spLocks noGrp="1"/>
          </p:cNvSpPr>
          <p:nvPr>
            <p:ph type="ctrTitle"/>
          </p:nvPr>
        </p:nvSpPr>
        <p:spPr>
          <a:xfrm>
            <a:off x="477981" y="1122363"/>
            <a:ext cx="4023360" cy="3204134"/>
          </a:xfrm>
        </p:spPr>
        <p:txBody>
          <a:bodyPr anchor="b">
            <a:normAutofit/>
          </a:bodyPr>
          <a:lstStyle/>
          <a:p>
            <a:pPr algn="l"/>
            <a:r>
              <a:rPr lang="en-US" sz="4800">
                <a:cs typeface="Calibri Light"/>
              </a:rPr>
              <a:t>K-Nearest </a:t>
            </a:r>
            <a:r>
              <a:rPr lang="en-US"/>
              <a:t>Neighbours</a:t>
            </a:r>
            <a:r>
              <a:rPr lang="en-US" sz="4800">
                <a:cs typeface="Calibri Light"/>
              </a:rPr>
              <a:t> </a:t>
            </a:r>
            <a:r>
              <a:rPr lang="en-US" sz="4800" dirty="0">
                <a:cs typeface="Calibri Light"/>
              </a:rPr>
              <a:t>PROJECT</a:t>
            </a:r>
            <a:endParaRPr lang="en-US" sz="4800" dirty="0"/>
          </a:p>
        </p:txBody>
      </p:sp>
      <p:sp>
        <p:nvSpPr>
          <p:cNvPr id="3" name="Subtitle 2"/>
          <p:cNvSpPr>
            <a:spLocks noGrp="1"/>
          </p:cNvSpPr>
          <p:nvPr>
            <p:ph type="subTitle" idx="1"/>
          </p:nvPr>
        </p:nvSpPr>
        <p:spPr>
          <a:xfrm>
            <a:off x="477980" y="4872922"/>
            <a:ext cx="4023359" cy="1208141"/>
          </a:xfrm>
        </p:spPr>
        <p:txBody>
          <a:bodyPr>
            <a:normAutofit/>
          </a:bodyPr>
          <a:lstStyle/>
          <a:p>
            <a:pPr algn="l"/>
            <a:r>
              <a:rPr lang="en-US" dirty="0">
                <a:cs typeface="Calibri"/>
              </a:rPr>
              <a:t>VISHAL AGARWAL - 49</a:t>
            </a:r>
          </a:p>
          <a:p>
            <a:pPr algn="l"/>
            <a:r>
              <a:rPr lang="en-US" dirty="0">
                <a:cs typeface="Calibri"/>
              </a:rPr>
              <a:t>ANURAG KASAT- 58</a:t>
            </a:r>
          </a:p>
          <a:p>
            <a:pPr algn="l"/>
            <a:r>
              <a:rPr lang="en-US" dirty="0">
                <a:cs typeface="Calibri"/>
              </a:rPr>
              <a:t>JOY PODDER -59</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16A70-6D3C-7D78-EAA1-DFD4BC266BCF}"/>
              </a:ext>
            </a:extLst>
          </p:cNvPr>
          <p:cNvSpPr>
            <a:spLocks noGrp="1"/>
          </p:cNvSpPr>
          <p:nvPr>
            <p:ph type="title"/>
          </p:nvPr>
        </p:nvSpPr>
        <p:spPr/>
        <p:txBody>
          <a:bodyPr/>
          <a:lstStyle/>
          <a:p>
            <a:endParaRPr lang="en-GB"/>
          </a:p>
        </p:txBody>
      </p:sp>
      <p:pic>
        <p:nvPicPr>
          <p:cNvPr id="4" name="Picture 4">
            <a:extLst>
              <a:ext uri="{FF2B5EF4-FFF2-40B4-BE49-F238E27FC236}">
                <a16:creationId xmlns:a16="http://schemas.microsoft.com/office/drawing/2014/main" id="{C7C7BF63-090F-8999-9001-C234F290D4AF}"/>
              </a:ext>
            </a:extLst>
          </p:cNvPr>
          <p:cNvPicPr>
            <a:picLocks noGrp="1" noChangeAspect="1"/>
          </p:cNvPicPr>
          <p:nvPr>
            <p:ph idx="1"/>
          </p:nvPr>
        </p:nvPicPr>
        <p:blipFill>
          <a:blip r:embed="rId2"/>
          <a:stretch>
            <a:fillRect/>
          </a:stretch>
        </p:blipFill>
        <p:spPr>
          <a:xfrm>
            <a:off x="-1002" y="3119"/>
            <a:ext cx="6572081" cy="5133027"/>
          </a:xfrm>
        </p:spPr>
      </p:pic>
      <p:pic>
        <p:nvPicPr>
          <p:cNvPr id="3" name="Picture 4" descr="Chart, scatter chart&#10;&#10;Description automatically generated">
            <a:extLst>
              <a:ext uri="{FF2B5EF4-FFF2-40B4-BE49-F238E27FC236}">
                <a16:creationId xmlns:a16="http://schemas.microsoft.com/office/drawing/2014/main" id="{C0EF6E2F-66F0-4C4F-0A4C-E857F3ED8676}"/>
              </a:ext>
            </a:extLst>
          </p:cNvPr>
          <p:cNvPicPr>
            <a:picLocks noChangeAspect="1"/>
          </p:cNvPicPr>
          <p:nvPr/>
        </p:nvPicPr>
        <p:blipFill>
          <a:blip r:embed="rId3"/>
          <a:stretch>
            <a:fillRect/>
          </a:stretch>
        </p:blipFill>
        <p:spPr>
          <a:xfrm>
            <a:off x="6497052" y="2373789"/>
            <a:ext cx="5694948" cy="4428508"/>
          </a:xfrm>
          <a:prstGeom prst="rect">
            <a:avLst/>
          </a:prstGeom>
        </p:spPr>
      </p:pic>
    </p:spTree>
    <p:extLst>
      <p:ext uri="{BB962C8B-B14F-4D97-AF65-F5344CB8AC3E}">
        <p14:creationId xmlns:p14="http://schemas.microsoft.com/office/powerpoint/2010/main" val="3075723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64E3D-7768-BB88-BAE1-43415BF7F43E}"/>
              </a:ext>
            </a:extLst>
          </p:cNvPr>
          <p:cNvSpPr>
            <a:spLocks noGrp="1"/>
          </p:cNvSpPr>
          <p:nvPr>
            <p:ph type="title"/>
          </p:nvPr>
        </p:nvSpPr>
        <p:spPr>
          <a:xfrm>
            <a:off x="1006643" y="256674"/>
            <a:ext cx="10131425" cy="1456267"/>
          </a:xfrm>
        </p:spPr>
        <p:txBody>
          <a:bodyPr/>
          <a:lstStyle/>
          <a:p>
            <a:pPr algn="ctr"/>
            <a:r>
              <a:rPr lang="en-GB">
                <a:solidFill>
                  <a:srgbClr val="FFFFFF"/>
                </a:solidFill>
                <a:cs typeface="Calibri Light"/>
              </a:rPr>
              <a:t>Data processing </a:t>
            </a:r>
          </a:p>
        </p:txBody>
      </p:sp>
      <p:pic>
        <p:nvPicPr>
          <p:cNvPr id="4" name="Picture 4" descr="Table&#10;&#10;Description automatically generated">
            <a:extLst>
              <a:ext uri="{FF2B5EF4-FFF2-40B4-BE49-F238E27FC236}">
                <a16:creationId xmlns:a16="http://schemas.microsoft.com/office/drawing/2014/main" id="{06BAA6B5-E7DF-1AF3-ACDC-C7455D2C2C50}"/>
              </a:ext>
            </a:extLst>
          </p:cNvPr>
          <p:cNvPicPr>
            <a:picLocks noGrp="1" noChangeAspect="1"/>
          </p:cNvPicPr>
          <p:nvPr>
            <p:ph idx="1"/>
          </p:nvPr>
        </p:nvPicPr>
        <p:blipFill>
          <a:blip r:embed="rId2"/>
          <a:stretch>
            <a:fillRect/>
          </a:stretch>
        </p:blipFill>
        <p:spPr>
          <a:xfrm>
            <a:off x="1306" y="1837267"/>
            <a:ext cx="12142097" cy="5020733"/>
          </a:xfrm>
        </p:spPr>
      </p:pic>
    </p:spTree>
    <p:extLst>
      <p:ext uri="{BB962C8B-B14F-4D97-AF65-F5344CB8AC3E}">
        <p14:creationId xmlns:p14="http://schemas.microsoft.com/office/powerpoint/2010/main" val="1303383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F3E2-9D4E-5482-CA4D-D5D470CFEDAA}"/>
              </a:ext>
            </a:extLst>
          </p:cNvPr>
          <p:cNvSpPr>
            <a:spLocks noGrp="1"/>
          </p:cNvSpPr>
          <p:nvPr>
            <p:ph type="title"/>
          </p:nvPr>
        </p:nvSpPr>
        <p:spPr>
          <a:xfrm>
            <a:off x="-4009" y="2695074"/>
            <a:ext cx="4260015" cy="1464288"/>
          </a:xfrm>
        </p:spPr>
        <p:txBody>
          <a:bodyPr/>
          <a:lstStyle/>
          <a:p>
            <a:pPr algn="ctr"/>
            <a:r>
              <a:rPr lang="en-GB">
                <a:cs typeface="Calibri Light"/>
              </a:rPr>
              <a:t>Model implementation</a:t>
            </a:r>
            <a:endParaRPr lang="en-GB" err="1"/>
          </a:p>
        </p:txBody>
      </p:sp>
      <p:pic>
        <p:nvPicPr>
          <p:cNvPr id="4" name="Picture 4" descr="Graphical user interface, text, application, email&#10;&#10;Description automatically generated">
            <a:extLst>
              <a:ext uri="{FF2B5EF4-FFF2-40B4-BE49-F238E27FC236}">
                <a16:creationId xmlns:a16="http://schemas.microsoft.com/office/drawing/2014/main" id="{601625AC-A3E0-D91E-ECE0-0A53E2CC563B}"/>
              </a:ext>
            </a:extLst>
          </p:cNvPr>
          <p:cNvPicPr>
            <a:picLocks noGrp="1" noChangeAspect="1"/>
          </p:cNvPicPr>
          <p:nvPr>
            <p:ph idx="1"/>
          </p:nvPr>
        </p:nvPicPr>
        <p:blipFill>
          <a:blip r:embed="rId2"/>
          <a:stretch>
            <a:fillRect/>
          </a:stretch>
        </p:blipFill>
        <p:spPr>
          <a:xfrm>
            <a:off x="4191002" y="607791"/>
            <a:ext cx="8078037" cy="2498612"/>
          </a:xfrm>
        </p:spPr>
      </p:pic>
      <p:pic>
        <p:nvPicPr>
          <p:cNvPr id="5" name="Picture 5" descr="Table&#10;&#10;Description automatically generated">
            <a:extLst>
              <a:ext uri="{FF2B5EF4-FFF2-40B4-BE49-F238E27FC236}">
                <a16:creationId xmlns:a16="http://schemas.microsoft.com/office/drawing/2014/main" id="{1FC251C8-E3C5-C211-DA13-701CC362F26E}"/>
              </a:ext>
            </a:extLst>
          </p:cNvPr>
          <p:cNvPicPr>
            <a:picLocks noChangeAspect="1"/>
          </p:cNvPicPr>
          <p:nvPr/>
        </p:nvPicPr>
        <p:blipFill>
          <a:blip r:embed="rId3"/>
          <a:stretch>
            <a:fillRect/>
          </a:stretch>
        </p:blipFill>
        <p:spPr>
          <a:xfrm>
            <a:off x="4195010" y="3811708"/>
            <a:ext cx="8077200" cy="2274562"/>
          </a:xfrm>
          <a:prstGeom prst="rect">
            <a:avLst/>
          </a:prstGeom>
        </p:spPr>
      </p:pic>
    </p:spTree>
    <p:extLst>
      <p:ext uri="{BB962C8B-B14F-4D97-AF65-F5344CB8AC3E}">
        <p14:creationId xmlns:p14="http://schemas.microsoft.com/office/powerpoint/2010/main" val="4156951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1F6E4-0152-2DF7-DECB-E9A410AFA8A6}"/>
              </a:ext>
            </a:extLst>
          </p:cNvPr>
          <p:cNvSpPr>
            <a:spLocks noGrp="1"/>
          </p:cNvSpPr>
          <p:nvPr>
            <p:ph type="title"/>
          </p:nvPr>
        </p:nvSpPr>
        <p:spPr>
          <a:xfrm>
            <a:off x="-4010" y="1965158"/>
            <a:ext cx="3289468" cy="3012351"/>
          </a:xfrm>
        </p:spPr>
        <p:txBody>
          <a:bodyPr/>
          <a:lstStyle/>
          <a:p>
            <a:pPr algn="ctr"/>
            <a:r>
              <a:rPr lang="en-GB">
                <a:cs typeface="Calibri Light"/>
              </a:rPr>
              <a:t>Increasing the model accuracy</a:t>
            </a:r>
            <a:endParaRPr lang="en-GB"/>
          </a:p>
        </p:txBody>
      </p:sp>
      <p:pic>
        <p:nvPicPr>
          <p:cNvPr id="4" name="Picture 4" descr="Chart, scatter chart&#10;&#10;Description automatically generated">
            <a:extLst>
              <a:ext uri="{FF2B5EF4-FFF2-40B4-BE49-F238E27FC236}">
                <a16:creationId xmlns:a16="http://schemas.microsoft.com/office/drawing/2014/main" id="{10690B7B-0656-1960-8680-03A2B00E31AA}"/>
              </a:ext>
            </a:extLst>
          </p:cNvPr>
          <p:cNvPicPr>
            <a:picLocks noGrp="1" noChangeAspect="1"/>
          </p:cNvPicPr>
          <p:nvPr>
            <p:ph idx="1"/>
          </p:nvPr>
        </p:nvPicPr>
        <p:blipFill>
          <a:blip r:embed="rId2"/>
          <a:stretch>
            <a:fillRect/>
          </a:stretch>
        </p:blipFill>
        <p:spPr>
          <a:xfrm>
            <a:off x="3295255" y="446"/>
            <a:ext cx="8898980" cy="6849532"/>
          </a:xfrm>
        </p:spPr>
      </p:pic>
    </p:spTree>
    <p:extLst>
      <p:ext uri="{BB962C8B-B14F-4D97-AF65-F5344CB8AC3E}">
        <p14:creationId xmlns:p14="http://schemas.microsoft.com/office/powerpoint/2010/main" val="2870978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2036-D4C9-EDA5-4CDE-07952E5D800E}"/>
              </a:ext>
            </a:extLst>
          </p:cNvPr>
          <p:cNvSpPr>
            <a:spLocks noGrp="1"/>
          </p:cNvSpPr>
          <p:nvPr>
            <p:ph type="title"/>
          </p:nvPr>
        </p:nvSpPr>
        <p:spPr/>
        <p:txBody>
          <a:bodyPr/>
          <a:lstStyle/>
          <a:p>
            <a:pPr algn="ctr"/>
            <a:r>
              <a:rPr lang="en-GB">
                <a:cs typeface="Calibri Light"/>
              </a:rPr>
              <a:t>Improved result</a:t>
            </a:r>
          </a:p>
        </p:txBody>
      </p:sp>
      <p:pic>
        <p:nvPicPr>
          <p:cNvPr id="4" name="Picture 4" descr="Table&#10;&#10;Description automatically generated">
            <a:extLst>
              <a:ext uri="{FF2B5EF4-FFF2-40B4-BE49-F238E27FC236}">
                <a16:creationId xmlns:a16="http://schemas.microsoft.com/office/drawing/2014/main" id="{AB0EDAA9-7793-EEF0-6482-0E9A63A31BA2}"/>
              </a:ext>
            </a:extLst>
          </p:cNvPr>
          <p:cNvPicPr>
            <a:picLocks noGrp="1" noChangeAspect="1"/>
          </p:cNvPicPr>
          <p:nvPr>
            <p:ph idx="1"/>
          </p:nvPr>
        </p:nvPicPr>
        <p:blipFill>
          <a:blip r:embed="rId2"/>
          <a:stretch>
            <a:fillRect/>
          </a:stretch>
        </p:blipFill>
        <p:spPr>
          <a:xfrm>
            <a:off x="682958" y="2061857"/>
            <a:ext cx="10602329" cy="4796143"/>
          </a:xfrm>
        </p:spPr>
      </p:pic>
    </p:spTree>
    <p:extLst>
      <p:ext uri="{BB962C8B-B14F-4D97-AF65-F5344CB8AC3E}">
        <p14:creationId xmlns:p14="http://schemas.microsoft.com/office/powerpoint/2010/main" val="444141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0C1DC-C1DA-4EE5-6811-4966896FF31B}"/>
              </a:ext>
            </a:extLst>
          </p:cNvPr>
          <p:cNvSpPr>
            <a:spLocks noGrp="1"/>
          </p:cNvSpPr>
          <p:nvPr>
            <p:ph type="title"/>
          </p:nvPr>
        </p:nvSpPr>
        <p:spPr/>
        <p:txBody>
          <a:bodyPr/>
          <a:lstStyle/>
          <a:p>
            <a:r>
              <a:rPr lang="en-GB">
                <a:cs typeface="Calibri Light"/>
              </a:rPr>
              <a:t>Conclusion</a:t>
            </a:r>
            <a:endParaRPr lang="en-GB" err="1"/>
          </a:p>
        </p:txBody>
      </p:sp>
      <p:sp>
        <p:nvSpPr>
          <p:cNvPr id="3" name="Content Placeholder 2">
            <a:extLst>
              <a:ext uri="{FF2B5EF4-FFF2-40B4-BE49-F238E27FC236}">
                <a16:creationId xmlns:a16="http://schemas.microsoft.com/office/drawing/2014/main" id="{6E025DD7-066A-AD66-E130-13C2F005AB84}"/>
              </a:ext>
            </a:extLst>
          </p:cNvPr>
          <p:cNvSpPr>
            <a:spLocks noGrp="1"/>
          </p:cNvSpPr>
          <p:nvPr>
            <p:ph idx="1"/>
          </p:nvPr>
        </p:nvSpPr>
        <p:spPr/>
        <p:txBody>
          <a:bodyPr/>
          <a:lstStyle/>
          <a:p>
            <a:r>
              <a:rPr lang="en-GB" sz="1600">
                <a:ea typeface="+mn-lt"/>
                <a:cs typeface="+mn-lt"/>
              </a:rPr>
              <a:t>K Nearest Neighbor (KNN) is a very simple, easy-to-understand, and versatile machine learning algorithm. It’s used in many different areas, such as handwriting detection, image recognition, and video recognition. KNN is most useful when </a:t>
            </a:r>
            <a:r>
              <a:rPr lang="en-GB" sz="1600" err="1">
                <a:ea typeface="+mn-lt"/>
                <a:cs typeface="+mn-lt"/>
              </a:rPr>
              <a:t>labeled</a:t>
            </a:r>
            <a:r>
              <a:rPr lang="en-GB" sz="1600">
                <a:ea typeface="+mn-lt"/>
                <a:cs typeface="+mn-lt"/>
              </a:rPr>
              <a:t> data is too expensive or impossible to obtain, and it can achieve high accuracy in a wide variety of prediction-type problems.</a:t>
            </a:r>
          </a:p>
          <a:p>
            <a:pPr>
              <a:buClr>
                <a:srgbClr val="FFFFFF"/>
              </a:buClr>
            </a:pPr>
            <a:r>
              <a:rPr lang="en-GB" sz="1600">
                <a:ea typeface="+mn-lt"/>
                <a:cs typeface="+mn-lt"/>
              </a:rPr>
              <a:t>The downside to this simplicity is that it doesn’t make predictions for rare things (like new diseases), where KNN can’t predict because it has no idea what the prevalence of a rare thing would be in an otherwise healthy population.</a:t>
            </a:r>
          </a:p>
          <a:p>
            <a:pPr>
              <a:buClr>
                <a:srgbClr val="FFFFFF"/>
              </a:buClr>
            </a:pPr>
            <a:r>
              <a:rPr lang="en-GB" sz="1600">
                <a:ea typeface="+mn-lt"/>
                <a:cs typeface="+mn-lt"/>
              </a:rPr>
              <a:t>Although KNN produces good accuracy on the testing set, the classifier remains slower and costlier in terms of time and memory. It requires large memory for storing the entire training dataset for prediction.</a:t>
            </a:r>
            <a:endParaRPr lang="en-GB" sz="1600">
              <a:cs typeface="Calibri" panose="020F0502020204030204"/>
            </a:endParaRPr>
          </a:p>
        </p:txBody>
      </p:sp>
    </p:spTree>
    <p:extLst>
      <p:ext uri="{BB962C8B-B14F-4D97-AF65-F5344CB8AC3E}">
        <p14:creationId xmlns:p14="http://schemas.microsoft.com/office/powerpoint/2010/main" val="363667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C817-6711-B637-BE21-F15278D6D7B8}"/>
              </a:ext>
            </a:extLst>
          </p:cNvPr>
          <p:cNvSpPr>
            <a:spLocks noGrp="1"/>
          </p:cNvSpPr>
          <p:nvPr>
            <p:ph type="title"/>
          </p:nvPr>
        </p:nvSpPr>
        <p:spPr>
          <a:xfrm>
            <a:off x="1029930" y="2698955"/>
            <a:ext cx="10131425" cy="1456267"/>
          </a:xfrm>
        </p:spPr>
        <p:txBody>
          <a:bodyPr/>
          <a:lstStyle/>
          <a:p>
            <a:pPr algn="ctr"/>
            <a:r>
              <a:rPr lang="en-GB">
                <a:cs typeface="Calibri Light"/>
              </a:rPr>
              <a:t>THANK you</a:t>
            </a:r>
            <a:endParaRPr lang="en-GB"/>
          </a:p>
        </p:txBody>
      </p:sp>
      <p:sp>
        <p:nvSpPr>
          <p:cNvPr id="3" name="Content Placeholder 2">
            <a:extLst>
              <a:ext uri="{FF2B5EF4-FFF2-40B4-BE49-F238E27FC236}">
                <a16:creationId xmlns:a16="http://schemas.microsoft.com/office/drawing/2014/main" id="{64F014DF-D899-CFB1-9A49-79518A2A00C4}"/>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23870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4F9F-ADE6-4040-7FDF-D73F446CFABC}"/>
              </a:ext>
            </a:extLst>
          </p:cNvPr>
          <p:cNvSpPr>
            <a:spLocks noGrp="1"/>
          </p:cNvSpPr>
          <p:nvPr>
            <p:ph type="title"/>
          </p:nvPr>
        </p:nvSpPr>
        <p:spPr>
          <a:xfrm>
            <a:off x="736601" y="325120"/>
            <a:ext cx="10131425" cy="1456267"/>
          </a:xfrm>
        </p:spPr>
        <p:txBody>
          <a:bodyPr/>
          <a:lstStyle/>
          <a:p>
            <a:r>
              <a:rPr lang="en-US" b="1">
                <a:cs typeface="Calibri Light"/>
              </a:rPr>
              <a:t>Introduction:-</a:t>
            </a:r>
          </a:p>
        </p:txBody>
      </p:sp>
      <p:sp>
        <p:nvSpPr>
          <p:cNvPr id="3" name="Content Placeholder 2">
            <a:extLst>
              <a:ext uri="{FF2B5EF4-FFF2-40B4-BE49-F238E27FC236}">
                <a16:creationId xmlns:a16="http://schemas.microsoft.com/office/drawing/2014/main" id="{F0470749-6D3D-B529-F9F4-9B8880878B96}"/>
              </a:ext>
            </a:extLst>
          </p:cNvPr>
          <p:cNvSpPr>
            <a:spLocks noGrp="1"/>
          </p:cNvSpPr>
          <p:nvPr>
            <p:ph idx="1"/>
          </p:nvPr>
        </p:nvSpPr>
        <p:spPr/>
        <p:txBody>
          <a:bodyPr vert="horz" lIns="91440" tIns="45720" rIns="91440" bIns="45720" rtlCol="0" anchor="ctr">
            <a:noAutofit/>
          </a:bodyPr>
          <a:lstStyle/>
          <a:p>
            <a:r>
              <a:rPr lang="en-US">
                <a:ea typeface="+mn-lt"/>
                <a:cs typeface="+mn-lt"/>
              </a:rPr>
              <a:t>KNN classification, also known as k-nearest neighbors classification, is a supervised machine learning algorithm that is used for classification tasks. It works by finding the k nearest neighbors to a given data point and classifying the data point based on the classes of its neighbors.</a:t>
            </a:r>
            <a:endParaRPr lang="en-US">
              <a:cs typeface="Calibri" panose="020F0502020204030204"/>
            </a:endParaRPr>
          </a:p>
          <a:p>
            <a:pPr>
              <a:buClr>
                <a:srgbClr val="FFFFFF"/>
              </a:buClr>
            </a:pPr>
            <a:r>
              <a:rPr lang="en-US">
                <a:ea typeface="+mn-lt"/>
                <a:cs typeface="+mn-lt"/>
              </a:rPr>
              <a:t>In other words, given a new data point, KNN classification looks for the k nearest data points in the training set and determines the most frequent class among those neighbors. The new data point is then assigned to that class.</a:t>
            </a:r>
            <a:endParaRPr lang="en-US">
              <a:cs typeface="Calibri"/>
            </a:endParaRPr>
          </a:p>
          <a:p>
            <a:pPr>
              <a:buClr>
                <a:srgbClr val="FFFFFF"/>
              </a:buClr>
            </a:pPr>
            <a:r>
              <a:rPr lang="en-US">
                <a:ea typeface="+mn-lt"/>
                <a:cs typeface="+mn-lt"/>
              </a:rPr>
              <a:t>The choice of the value of k is an important parameter in KNN classification. A smaller value of k means that the classification decision is more sensitive to local variations in the data, while a larger value of k can result in a smoother decision boundary but may ignore some fine details in the data.</a:t>
            </a:r>
            <a:endParaRPr lang="en-US">
              <a:cs typeface="Calibri"/>
            </a:endParaRPr>
          </a:p>
          <a:p>
            <a:pPr>
              <a:buClr>
                <a:srgbClr val="FFFFFF"/>
              </a:buClr>
            </a:pPr>
            <a:r>
              <a:rPr lang="en-US">
                <a:ea typeface="+mn-lt"/>
                <a:cs typeface="+mn-lt"/>
              </a:rPr>
              <a:t>KNN classification can be used for both binary and multi-class classification problems and is considered a non-parametric method because it does not assume a specific form of the underlying data distribution.</a:t>
            </a:r>
            <a:endParaRPr lang="en-US">
              <a:cs typeface="Calibri"/>
            </a:endParaRPr>
          </a:p>
          <a:p>
            <a:pPr>
              <a:buClr>
                <a:srgbClr val="FFFFFF"/>
              </a:buClr>
            </a:pPr>
            <a:endParaRPr lang="en-US" sz="2800">
              <a:cs typeface="Calibri"/>
            </a:endParaRPr>
          </a:p>
        </p:txBody>
      </p:sp>
    </p:spTree>
    <p:extLst>
      <p:ext uri="{BB962C8B-B14F-4D97-AF65-F5344CB8AC3E}">
        <p14:creationId xmlns:p14="http://schemas.microsoft.com/office/powerpoint/2010/main" val="266463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E61D1-AE09-8A3D-766B-74553A2BB457}"/>
              </a:ext>
            </a:extLst>
          </p:cNvPr>
          <p:cNvSpPr>
            <a:spLocks noGrp="1"/>
          </p:cNvSpPr>
          <p:nvPr>
            <p:ph type="title"/>
          </p:nvPr>
        </p:nvSpPr>
        <p:spPr>
          <a:xfrm>
            <a:off x="624841" y="0"/>
            <a:ext cx="10131425" cy="1456267"/>
          </a:xfrm>
        </p:spPr>
        <p:txBody>
          <a:bodyPr/>
          <a:lstStyle/>
          <a:p>
            <a:r>
              <a:rPr lang="en-US">
                <a:cs typeface="Calibri Light"/>
              </a:rPr>
              <a:t>Related works:-</a:t>
            </a:r>
            <a:endParaRPr lang="en-US"/>
          </a:p>
        </p:txBody>
      </p:sp>
      <p:sp>
        <p:nvSpPr>
          <p:cNvPr id="3" name="Content Placeholder 2">
            <a:extLst>
              <a:ext uri="{FF2B5EF4-FFF2-40B4-BE49-F238E27FC236}">
                <a16:creationId xmlns:a16="http://schemas.microsoft.com/office/drawing/2014/main" id="{CAFE032F-76B4-E4C2-E396-EDB5692EAB7D}"/>
              </a:ext>
            </a:extLst>
          </p:cNvPr>
          <p:cNvSpPr>
            <a:spLocks noGrp="1"/>
          </p:cNvSpPr>
          <p:nvPr>
            <p:ph idx="1"/>
          </p:nvPr>
        </p:nvSpPr>
        <p:spPr>
          <a:xfrm>
            <a:off x="533401" y="1938867"/>
            <a:ext cx="10862945" cy="3974253"/>
          </a:xfrm>
        </p:spPr>
        <p:txBody>
          <a:bodyPr vert="horz" lIns="91440" tIns="45720" rIns="91440" bIns="45720" rtlCol="0" anchor="ctr">
            <a:noAutofit/>
          </a:bodyPr>
          <a:lstStyle/>
          <a:p>
            <a:pPr marL="0" indent="0">
              <a:buNone/>
            </a:pPr>
            <a:r>
              <a:rPr lang="en-US" sz="1600">
                <a:ea typeface="+mn-lt"/>
                <a:cs typeface="+mn-lt"/>
              </a:rPr>
              <a:t>KNN classification has been extensively studied and applied in various fields of research, including computer vision, natural  language processing, recommender systems, and bioinformatics. Here are some related works of KNN classification:</a:t>
            </a:r>
            <a:endParaRPr lang="en-US" sz="1600">
              <a:cs typeface="Calibri" panose="020F0502020204030204"/>
            </a:endParaRPr>
          </a:p>
          <a:p>
            <a:r>
              <a:rPr lang="en-US" sz="1600">
                <a:ea typeface="+mn-lt"/>
                <a:cs typeface="+mn-lt"/>
              </a:rPr>
              <a:t>Image Recognition: KNN classification has been used for image recognition tasks such as handwritten digit recognition, face recognition, and object recognition. For example, in a study by Wang et al. (2015), KNN classification was used to classify lung nodules in computed tomography (CT) images.</a:t>
            </a:r>
            <a:endParaRPr lang="en-US" sz="1600">
              <a:cs typeface="Calibri"/>
            </a:endParaRPr>
          </a:p>
          <a:p>
            <a:r>
              <a:rPr lang="en-US" sz="1600">
                <a:ea typeface="+mn-lt"/>
                <a:cs typeface="+mn-lt"/>
              </a:rPr>
              <a:t>Text Classification: KNN classification has also been used for text classification tasks such as sentiment analysis, topic modeling, and spam detection. In a study by Liu et al. (2015), KNN classification was used to classify the polarity of customer reviews in e-commerce websites.</a:t>
            </a:r>
            <a:endParaRPr lang="en-US" sz="1600">
              <a:cs typeface="Calibri"/>
            </a:endParaRPr>
          </a:p>
          <a:p>
            <a:r>
              <a:rPr lang="en-US" sz="1600">
                <a:ea typeface="+mn-lt"/>
                <a:cs typeface="+mn-lt"/>
              </a:rPr>
              <a:t>Recommender Systems: KNN classification has been used for collaborative filtering in recommender systems, where it is used to predict the rating of a user for an item based on the ratings of similar users. For example, in a study by </a:t>
            </a:r>
            <a:r>
              <a:rPr lang="en-US" sz="1600" err="1">
                <a:ea typeface="+mn-lt"/>
                <a:cs typeface="+mn-lt"/>
              </a:rPr>
              <a:t>Adomavicius</a:t>
            </a:r>
            <a:r>
              <a:rPr lang="en-US" sz="1600">
                <a:ea typeface="+mn-lt"/>
                <a:cs typeface="+mn-lt"/>
              </a:rPr>
              <a:t> et al. (2005), KNN classification was used for item-based collaborative filtering in a movie recommendation system.</a:t>
            </a:r>
            <a:endParaRPr lang="en-US" sz="1600">
              <a:cs typeface="Calibri"/>
            </a:endParaRPr>
          </a:p>
          <a:p>
            <a:r>
              <a:rPr lang="en-US" sz="1600">
                <a:ea typeface="+mn-lt"/>
                <a:cs typeface="+mn-lt"/>
              </a:rPr>
              <a:t>Bioinformatics: KNN classification has been used in bioinformatics for tasks such as protein structure prediction, gene expression analysis, and disease diagnosis. For example, in a study by Chen et al. (2016), KNN classification was used to predict the subcellular localization of proteins.</a:t>
            </a:r>
            <a:endParaRPr lang="en-US" sz="1600">
              <a:cs typeface="Calibri"/>
            </a:endParaRPr>
          </a:p>
          <a:p>
            <a:pPr>
              <a:buClr>
                <a:srgbClr val="FFFFFF"/>
              </a:buClr>
            </a:pPr>
            <a:r>
              <a:rPr lang="en-US" sz="1600">
                <a:ea typeface="+mn-lt"/>
                <a:cs typeface="+mn-lt"/>
              </a:rPr>
              <a:t>KNN classification can be used for the classification and management of confidential data in a company, helping to ensure the security and privacy of sensitive information. It can be used to classify confidential data into different categories based on their attributes, and for anomaly detection to identify data breaches or unauthorized access to the data.</a:t>
            </a:r>
            <a:endParaRPr lang="en-US" sz="1600">
              <a:cs typeface="Calibri"/>
            </a:endParaRPr>
          </a:p>
          <a:p>
            <a:pPr>
              <a:buClr>
                <a:srgbClr val="FFFFFF"/>
              </a:buClr>
            </a:pPr>
            <a:endParaRPr lang="en-US" sz="1600">
              <a:cs typeface="Calibri"/>
            </a:endParaRPr>
          </a:p>
        </p:txBody>
      </p:sp>
    </p:spTree>
    <p:extLst>
      <p:ext uri="{BB962C8B-B14F-4D97-AF65-F5344CB8AC3E}">
        <p14:creationId xmlns:p14="http://schemas.microsoft.com/office/powerpoint/2010/main" val="1297444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F4304-9C14-3E8F-0F32-45B009F0DA36}"/>
              </a:ext>
            </a:extLst>
          </p:cNvPr>
          <p:cNvSpPr>
            <a:spLocks noGrp="1"/>
          </p:cNvSpPr>
          <p:nvPr>
            <p:ph type="title"/>
          </p:nvPr>
        </p:nvSpPr>
        <p:spPr>
          <a:xfrm>
            <a:off x="7865806" y="643463"/>
            <a:ext cx="3706762" cy="1608124"/>
          </a:xfrm>
        </p:spPr>
        <p:txBody>
          <a:bodyPr>
            <a:normAutofit/>
          </a:bodyPr>
          <a:lstStyle/>
          <a:p>
            <a:r>
              <a:rPr lang="en-US" sz="4400">
                <a:cs typeface="Calibri Light"/>
              </a:rPr>
              <a:t>THE PROBLEM STATEMENT</a:t>
            </a:r>
            <a:endParaRPr lang="en-US" sz="4400"/>
          </a:p>
        </p:txBody>
      </p:sp>
      <p:pic>
        <p:nvPicPr>
          <p:cNvPr id="6" name="Picture 6" descr="Diagram&#10;&#10;Description automatically generated">
            <a:extLst>
              <a:ext uri="{FF2B5EF4-FFF2-40B4-BE49-F238E27FC236}">
                <a16:creationId xmlns:a16="http://schemas.microsoft.com/office/drawing/2014/main" id="{AB17BDB8-9F76-8806-F3EC-36E7F42290F8}"/>
              </a:ext>
            </a:extLst>
          </p:cNvPr>
          <p:cNvPicPr>
            <a:picLocks noChangeAspect="1"/>
          </p:cNvPicPr>
          <p:nvPr/>
        </p:nvPicPr>
        <p:blipFill>
          <a:blip r:embed="rId3"/>
          <a:stretch>
            <a:fillRect/>
          </a:stretch>
        </p:blipFill>
        <p:spPr>
          <a:xfrm>
            <a:off x="1046915" y="643463"/>
            <a:ext cx="6090976"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9">
            <a:extLst>
              <a:ext uri="{FF2B5EF4-FFF2-40B4-BE49-F238E27FC236}">
                <a16:creationId xmlns:a16="http://schemas.microsoft.com/office/drawing/2014/main" id="{A3345611-61F5-0F1B-875B-325782A384B3}"/>
              </a:ext>
            </a:extLst>
          </p:cNvPr>
          <p:cNvSpPr>
            <a:spLocks noGrp="1"/>
          </p:cNvSpPr>
          <p:nvPr>
            <p:ph idx="1"/>
          </p:nvPr>
        </p:nvSpPr>
        <p:spPr>
          <a:xfrm>
            <a:off x="7865806" y="2251587"/>
            <a:ext cx="3706762" cy="3972232"/>
          </a:xfrm>
        </p:spPr>
        <p:txBody>
          <a:bodyPr vert="horz" lIns="91440" tIns="45720" rIns="91440" bIns="45720" rtlCol="0" anchor="ctr">
            <a:noAutofit/>
          </a:bodyPr>
          <a:lstStyle/>
          <a:p>
            <a:r>
              <a:rPr lang="en-US" sz="1600">
                <a:ea typeface="+mn-lt"/>
                <a:cs typeface="+mn-lt"/>
              </a:rPr>
              <a:t>The use of confidential data by companies is becoming increasingly prevalent, and accurate classification of this data is crucial for business decision-making. However, maintaining the confidentiality of such data is equally important.</a:t>
            </a:r>
          </a:p>
          <a:p>
            <a:pPr>
              <a:buClr>
                <a:srgbClr val="FFFFFF"/>
              </a:buClr>
            </a:pPr>
            <a:r>
              <a:rPr lang="en-US" sz="1600">
                <a:ea typeface="+mn-lt"/>
                <a:cs typeface="+mn-lt"/>
              </a:rPr>
              <a:t> The challenge is to develop a model that can classify confidential data while maintaining its security and privacy. </a:t>
            </a:r>
          </a:p>
          <a:p>
            <a:pPr marL="0" indent="0">
              <a:buClr>
                <a:srgbClr val="FFFFFF"/>
              </a:buClr>
              <a:buNone/>
            </a:pPr>
            <a:endParaRPr lang="en-US" sz="1600">
              <a:ea typeface="+mn-lt"/>
              <a:cs typeface="+mn-lt"/>
            </a:endParaRPr>
          </a:p>
        </p:txBody>
      </p:sp>
    </p:spTree>
    <p:extLst>
      <p:ext uri="{BB962C8B-B14F-4D97-AF65-F5344CB8AC3E}">
        <p14:creationId xmlns:p14="http://schemas.microsoft.com/office/powerpoint/2010/main" val="3251170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F3C0-99CC-55CC-8BA6-AEC9444DEEC1}"/>
              </a:ext>
            </a:extLst>
          </p:cNvPr>
          <p:cNvSpPr>
            <a:spLocks noGrp="1"/>
          </p:cNvSpPr>
          <p:nvPr>
            <p:ph type="title"/>
          </p:nvPr>
        </p:nvSpPr>
        <p:spPr>
          <a:xfrm>
            <a:off x="685801" y="609600"/>
            <a:ext cx="10131425" cy="1456267"/>
          </a:xfrm>
        </p:spPr>
        <p:txBody>
          <a:bodyPr>
            <a:normAutofit/>
          </a:bodyPr>
          <a:lstStyle/>
          <a:p>
            <a:r>
              <a:rPr lang="en-US">
                <a:cs typeface="Calibri Light" panose="020F0302020204030204"/>
              </a:rPr>
              <a:t>OBJECTIVE</a:t>
            </a:r>
          </a:p>
        </p:txBody>
      </p:sp>
      <p:graphicFrame>
        <p:nvGraphicFramePr>
          <p:cNvPr id="5" name="Content Placeholder 2">
            <a:extLst>
              <a:ext uri="{FF2B5EF4-FFF2-40B4-BE49-F238E27FC236}">
                <a16:creationId xmlns:a16="http://schemas.microsoft.com/office/drawing/2014/main" id="{6C3DF582-F277-62A0-31E1-B96A60E68BF5}"/>
              </a:ext>
            </a:extLst>
          </p:cNvPr>
          <p:cNvGraphicFramePr>
            <a:graphicFrameLocks noGrp="1"/>
          </p:cNvGraphicFramePr>
          <p:nvPr>
            <p:ph idx="1"/>
            <p:extLst>
              <p:ext uri="{D42A27DB-BD31-4B8C-83A1-F6EECF244321}">
                <p14:modId xmlns:p14="http://schemas.microsoft.com/office/powerpoint/2010/main" val="3025957487"/>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6534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A9C7B-3393-1DB8-CB22-82D703293C69}"/>
              </a:ext>
            </a:extLst>
          </p:cNvPr>
          <p:cNvSpPr>
            <a:spLocks noGrp="1"/>
          </p:cNvSpPr>
          <p:nvPr>
            <p:ph type="title"/>
          </p:nvPr>
        </p:nvSpPr>
        <p:spPr>
          <a:xfrm>
            <a:off x="685801" y="609600"/>
            <a:ext cx="10131425" cy="1456267"/>
          </a:xfrm>
        </p:spPr>
        <p:txBody>
          <a:bodyPr>
            <a:normAutofit/>
          </a:bodyPr>
          <a:lstStyle/>
          <a:p>
            <a:r>
              <a:rPr lang="en-US">
                <a:cs typeface="Calibri Light"/>
              </a:rPr>
              <a:t>METHODOLOGY</a:t>
            </a:r>
            <a:endParaRPr lang="en-US"/>
          </a:p>
        </p:txBody>
      </p:sp>
      <p:graphicFrame>
        <p:nvGraphicFramePr>
          <p:cNvPr id="5" name="Content Placeholder 2">
            <a:extLst>
              <a:ext uri="{FF2B5EF4-FFF2-40B4-BE49-F238E27FC236}">
                <a16:creationId xmlns:a16="http://schemas.microsoft.com/office/drawing/2014/main" id="{4BDF04B6-FE7C-A25C-3840-84977F257070}"/>
              </a:ext>
            </a:extLst>
          </p:cNvPr>
          <p:cNvGraphicFramePr>
            <a:graphicFrameLocks noGrp="1"/>
          </p:cNvGraphicFramePr>
          <p:nvPr>
            <p:ph idx="1"/>
            <p:extLst>
              <p:ext uri="{D42A27DB-BD31-4B8C-83A1-F6EECF244321}">
                <p14:modId xmlns:p14="http://schemas.microsoft.com/office/powerpoint/2010/main" val="2979737450"/>
              </p:ext>
            </p:extLst>
          </p:nvPr>
        </p:nvGraphicFramePr>
        <p:xfrm>
          <a:off x="685800" y="2072190"/>
          <a:ext cx="10238372" cy="3839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6400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17F0C1-BCBB-40C7-99D6-F703E7A4B5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A5D8BC-B41A-4E96-91C4-D60F5162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D321D5F-FA18-4271-9EAA-0BEA14116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F374CC6-8052-F5A0-C83D-146F57392E0A}"/>
              </a:ext>
            </a:extLst>
          </p:cNvPr>
          <p:cNvSpPr>
            <a:spLocks noGrp="1"/>
          </p:cNvSpPr>
          <p:nvPr>
            <p:ph type="title"/>
          </p:nvPr>
        </p:nvSpPr>
        <p:spPr>
          <a:xfrm>
            <a:off x="718457" y="531278"/>
            <a:ext cx="3211517" cy="5292579"/>
          </a:xfrm>
        </p:spPr>
        <p:txBody>
          <a:bodyPr>
            <a:normAutofit/>
          </a:bodyPr>
          <a:lstStyle/>
          <a:p>
            <a:r>
              <a:rPr lang="en-US">
                <a:solidFill>
                  <a:srgbClr val="FFFFFF"/>
                </a:solidFill>
                <a:latin typeface="Calibri Light"/>
                <a:cs typeface="Times New Roman"/>
              </a:rPr>
              <a:t>Working of the model has been described HERE:</a:t>
            </a:r>
            <a:endParaRPr lang="en-US">
              <a:solidFill>
                <a:srgbClr val="FFFFFF"/>
              </a:solidFill>
              <a:latin typeface="Calibri Light"/>
              <a:cs typeface="Calibri Light"/>
            </a:endParaRPr>
          </a:p>
        </p:txBody>
      </p:sp>
      <p:sp useBgFill="1">
        <p:nvSpPr>
          <p:cNvPr id="15" name="Freeform: Shape 14">
            <a:extLst>
              <a:ext uri="{FF2B5EF4-FFF2-40B4-BE49-F238E27FC236}">
                <a16:creationId xmlns:a16="http://schemas.microsoft.com/office/drawing/2014/main" id="{51287385-D3EA-47A8-A127-6061791AD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5" name="Content Placeholder 2">
            <a:extLst>
              <a:ext uri="{FF2B5EF4-FFF2-40B4-BE49-F238E27FC236}">
                <a16:creationId xmlns:a16="http://schemas.microsoft.com/office/drawing/2014/main" id="{7BC55A6A-6704-B9EC-B3E6-35C7FB38F73D}"/>
              </a:ext>
            </a:extLst>
          </p:cNvPr>
          <p:cNvGraphicFramePr>
            <a:graphicFrameLocks noGrp="1"/>
          </p:cNvGraphicFramePr>
          <p:nvPr>
            <p:ph idx="1"/>
            <p:extLst>
              <p:ext uri="{D42A27DB-BD31-4B8C-83A1-F6EECF244321}">
                <p14:modId xmlns:p14="http://schemas.microsoft.com/office/powerpoint/2010/main" val="3087505800"/>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637340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654D-C71B-AF9D-957F-111DFFE5250D}"/>
              </a:ext>
            </a:extLst>
          </p:cNvPr>
          <p:cNvSpPr>
            <a:spLocks noGrp="1"/>
          </p:cNvSpPr>
          <p:nvPr>
            <p:ph type="title"/>
          </p:nvPr>
        </p:nvSpPr>
        <p:spPr>
          <a:xfrm>
            <a:off x="3056468" y="524934"/>
            <a:ext cx="5305425" cy="1456267"/>
          </a:xfrm>
        </p:spPr>
        <p:txBody>
          <a:bodyPr/>
          <a:lstStyle/>
          <a:p>
            <a:r>
              <a:rPr lang="en-GB">
                <a:cs typeface="Calibri Light"/>
              </a:rPr>
              <a:t>Implementation Details</a:t>
            </a:r>
          </a:p>
        </p:txBody>
      </p:sp>
      <p:pic>
        <p:nvPicPr>
          <p:cNvPr id="4" name="Picture 4" descr="Table&#10;&#10;Description automatically generated">
            <a:extLst>
              <a:ext uri="{FF2B5EF4-FFF2-40B4-BE49-F238E27FC236}">
                <a16:creationId xmlns:a16="http://schemas.microsoft.com/office/drawing/2014/main" id="{509B7BDE-8E97-D06A-235F-1DBAEE45D877}"/>
              </a:ext>
            </a:extLst>
          </p:cNvPr>
          <p:cNvPicPr>
            <a:picLocks noGrp="1" noChangeAspect="1"/>
          </p:cNvPicPr>
          <p:nvPr>
            <p:ph idx="1"/>
          </p:nvPr>
        </p:nvPicPr>
        <p:blipFill>
          <a:blip r:embed="rId2"/>
          <a:stretch>
            <a:fillRect/>
          </a:stretch>
        </p:blipFill>
        <p:spPr>
          <a:xfrm>
            <a:off x="813420" y="2339623"/>
            <a:ext cx="9791522" cy="3649133"/>
          </a:xfrm>
        </p:spPr>
      </p:pic>
    </p:spTree>
    <p:extLst>
      <p:ext uri="{BB962C8B-B14F-4D97-AF65-F5344CB8AC3E}">
        <p14:creationId xmlns:p14="http://schemas.microsoft.com/office/powerpoint/2010/main" val="343983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9EF3-DEFF-7415-0FEA-D4C8000B7CD0}"/>
              </a:ext>
            </a:extLst>
          </p:cNvPr>
          <p:cNvSpPr>
            <a:spLocks noGrp="1"/>
          </p:cNvSpPr>
          <p:nvPr>
            <p:ph type="title"/>
          </p:nvPr>
        </p:nvSpPr>
        <p:spPr>
          <a:xfrm>
            <a:off x="530579" y="2846212"/>
            <a:ext cx="4148314" cy="1174045"/>
          </a:xfrm>
        </p:spPr>
        <p:txBody>
          <a:bodyPr/>
          <a:lstStyle/>
          <a:p>
            <a:r>
              <a:rPr lang="en-GB">
                <a:cs typeface="Calibri Light"/>
              </a:rPr>
              <a:t>Data visualisation</a:t>
            </a:r>
            <a:endParaRPr lang="en-GB"/>
          </a:p>
        </p:txBody>
      </p:sp>
      <p:pic>
        <p:nvPicPr>
          <p:cNvPr id="4" name="Picture 4" descr="A picture containing chart&#10;&#10;Description automatically generated">
            <a:extLst>
              <a:ext uri="{FF2B5EF4-FFF2-40B4-BE49-F238E27FC236}">
                <a16:creationId xmlns:a16="http://schemas.microsoft.com/office/drawing/2014/main" id="{06587215-D800-C7EF-AF76-802B22D258D1}"/>
              </a:ext>
            </a:extLst>
          </p:cNvPr>
          <p:cNvPicPr>
            <a:picLocks noGrp="1" noChangeAspect="1"/>
          </p:cNvPicPr>
          <p:nvPr>
            <p:ph idx="1"/>
          </p:nvPr>
        </p:nvPicPr>
        <p:blipFill>
          <a:blip r:embed="rId2"/>
          <a:stretch>
            <a:fillRect/>
          </a:stretch>
        </p:blipFill>
        <p:spPr>
          <a:xfrm>
            <a:off x="4911356" y="-2822"/>
            <a:ext cx="7282427" cy="6880577"/>
          </a:xfrm>
        </p:spPr>
      </p:pic>
    </p:spTree>
    <p:extLst>
      <p:ext uri="{BB962C8B-B14F-4D97-AF65-F5344CB8AC3E}">
        <p14:creationId xmlns:p14="http://schemas.microsoft.com/office/powerpoint/2010/main" val="42663645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office theme</Template>
  <TotalTime>4</TotalTime>
  <Words>1200</Words>
  <Application>Microsoft Office PowerPoint</Application>
  <PresentationFormat>Widescreen</PresentationFormat>
  <Paragraphs>43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Celestial</vt:lpstr>
      <vt:lpstr>K-Nearest Neighbours PROJECT</vt:lpstr>
      <vt:lpstr>Introduction:-</vt:lpstr>
      <vt:lpstr>Related works:-</vt:lpstr>
      <vt:lpstr>THE PROBLEM STATEMENT</vt:lpstr>
      <vt:lpstr>OBJECTIVE</vt:lpstr>
      <vt:lpstr>METHODOLOGY</vt:lpstr>
      <vt:lpstr>Working of the model has been described HERE:</vt:lpstr>
      <vt:lpstr>Implementation Details</vt:lpstr>
      <vt:lpstr>Data visualisation</vt:lpstr>
      <vt:lpstr>PowerPoint Presentation</vt:lpstr>
      <vt:lpstr>Data processing </vt:lpstr>
      <vt:lpstr>Model implementation</vt:lpstr>
      <vt:lpstr>Increasing the model accuracy</vt:lpstr>
      <vt:lpstr>Improved result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 Podder</dc:creator>
  <cp:lastModifiedBy>JOY PODDER - 210962184</cp:lastModifiedBy>
  <cp:revision>12</cp:revision>
  <dcterms:created xsi:type="dcterms:W3CDTF">2023-05-09T03:40:51Z</dcterms:created>
  <dcterms:modified xsi:type="dcterms:W3CDTF">2023-05-11T09:42:03Z</dcterms:modified>
</cp:coreProperties>
</file>